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diagrams/data3.xml" ContentType="application/vnd.openxmlformats-officedocument.drawingml.diagramData+xml"/>
  <Override PartName="/ppt/diagrams/data37.xml" ContentType="application/vnd.openxmlformats-officedocument.drawingml.diagramData+xml"/>
  <Override PartName="/ppt/diagrams/data33.xml" ContentType="application/vnd.openxmlformats-officedocument.drawingml.diagramData+xml"/>
  <Override PartName="/ppt/diagrams/data34.xml" ContentType="application/vnd.openxmlformats-officedocument.drawingml.diagramData+xml"/>
  <Override PartName="/ppt/diagrams/data35.xml" ContentType="application/vnd.openxmlformats-officedocument.drawingml.diagramData+xml"/>
  <Override PartName="/ppt/diagrams/data36.xml" ContentType="application/vnd.openxmlformats-officedocument.drawingml.diagramData+xml"/>
  <Override PartName="/ppt/diagrams/data38.xml" ContentType="application/vnd.openxmlformats-officedocument.drawingml.diagramData+xml"/>
  <Override PartName="/ppt/diagrams/data32.xml" ContentType="application/vnd.openxmlformats-officedocument.drawingml.diagramData+xml"/>
  <Override PartName="/ppt/diagrams/data30.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28.xml" ContentType="application/vnd.openxmlformats-officedocument.drawingml.diagramData+xml"/>
  <Override PartName="/ppt/diagrams/data29.xml" ContentType="application/vnd.openxmlformats-officedocument.drawingml.diagramData+xml"/>
  <Override PartName="/ppt/diagrams/data25.xml" ContentType="application/vnd.openxmlformats-officedocument.drawingml.diagramData+xml"/>
  <Override PartName="/ppt/diagrams/data24.xml" ContentType="application/vnd.openxmlformats-officedocument.drawingml.diagramData+xml"/>
  <Override PartName="/ppt/diagrams/data23.xml" ContentType="application/vnd.openxmlformats-officedocument.drawingml.diagramData+xml"/>
  <Override PartName="/ppt/diagrams/data19.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31.xml" ContentType="application/vnd.openxmlformats-officedocument.drawingml.diagramData+xml"/>
  <Override PartName="/ppt/diagrams/data4.xml" ContentType="application/vnd.openxmlformats-officedocument.drawingml.diagramData+xml"/>
  <Override PartName="/ppt/presentation.xml" ContentType="application/vnd.openxmlformats-officedocument.presentationml.presentation.main+xml"/>
  <Override PartName="/ppt/slides/slide6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1.xml" ContentType="application/vnd.openxmlformats-officedocument.drawingml.diagramData+xml"/>
  <Override PartName="/ppt/slides/slide41.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63.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1.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diagrams/data2.xml" ContentType="application/vnd.openxmlformats-officedocument.drawingml.diagramData+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diagrams/layout28.xml" ContentType="application/vnd.openxmlformats-officedocument.drawingml.diagramLayout+xml"/>
  <Override PartName="/ppt/diagrams/drawing30.xml" ContentType="application/vnd.ms-office.drawingml.diagramDrawing+xml"/>
  <Override PartName="/ppt/diagrams/colors30.xml" ContentType="application/vnd.openxmlformats-officedocument.drawingml.diagramColors+xml"/>
  <Override PartName="/ppt/diagrams/quickStyle30.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rawing2.xml" ContentType="application/vnd.ms-office.drawingml.diagramDrawing+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layout27.xml" ContentType="application/vnd.openxmlformats-officedocument.drawingml.diagramLayout+xml"/>
  <Override PartName="/ppt/diagrams/layout30.xml" ContentType="application/vnd.openxmlformats-officedocument.drawingml.diagramLayout+xml"/>
  <Override PartName="/ppt/diagrams/quickStyle27.xml" ContentType="application/vnd.openxmlformats-officedocument.drawingml.diagramStyle+xml"/>
  <Override PartName="/ppt/diagrams/drawing28.xml" ContentType="application/vnd.ms-office.drawingml.diagramDrawing+xml"/>
  <Override PartName="/ppt/diagrams/layout26.xml" ContentType="application/vnd.openxmlformats-officedocument.drawingml.diagramLayout+xml"/>
  <Override PartName="/ppt/diagrams/colors28.xml" ContentType="application/vnd.openxmlformats-officedocument.drawingml.diagramColors+xml"/>
  <Override PartName="/ppt/diagrams/quickStyle28.xml" ContentType="application/vnd.openxmlformats-officedocument.drawingml.diagramStyle+xml"/>
  <Override PartName="/ppt/diagrams/drawing27.xml" ContentType="application/vnd.ms-office.drawingml.diagramDrawing+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7.xml" ContentType="application/vnd.openxmlformats-officedocument.drawingml.diagramColors+xml"/>
  <Override PartName="/ppt/diagrams/colors29.xml" ContentType="application/vnd.openxmlformats-officedocument.drawingml.diagramColors+xml"/>
  <Override PartName="/ppt/diagrams/drawing29.xml" ContentType="application/vnd.ms-office.drawingml.diagramDrawing+xml"/>
  <Override PartName="/ppt/diagrams/quickStyle26.xml" ContentType="application/vnd.openxmlformats-officedocument.drawingml.diagramStyle+xml"/>
  <Override PartName="/ppt/diagrams/quickStyle32.xml" ContentType="application/vnd.openxmlformats-officedocument.drawingml.diagramStyle+xml"/>
  <Override PartName="/ppt/theme/theme1.xml" ContentType="application/vnd.openxmlformats-officedocument.theme+xml"/>
  <Override PartName="/ppt/diagrams/drawing37.xml" ContentType="application/vnd.ms-office.drawingml.diagramDrawing+xml"/>
  <Override PartName="/ppt/diagrams/colors37.xml" ContentType="application/vnd.openxmlformats-officedocument.drawingml.diagramColors+xml"/>
  <Override PartName="/ppt/diagrams/quickStyle37.xml" ContentType="application/vnd.openxmlformats-officedocument.drawingml.diagramStyle+xml"/>
  <Override PartName="/ppt/diagrams/layout37.xml" ContentType="application/vnd.openxmlformats-officedocument.drawingml.diagramLayout+xml"/>
  <Override PartName="/ppt/diagrams/drawing36.xml" ContentType="application/vnd.ms-office.drawingml.diagramDrawing+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notesMasters/notesMaster1.xml" ContentType="application/vnd.openxmlformats-officedocument.presentationml.notesMaster+xml"/>
  <Override PartName="/ppt/diagrams/drawing38.xml" ContentType="application/vnd.ms-office.drawingml.diagramDrawing+xml"/>
  <Override PartName="/ppt/diagrams/colors36.xml" ContentType="application/vnd.openxmlformats-officedocument.drawingml.diagramColors+xml"/>
  <Override PartName="/ppt/diagrams/quickStyle36.xml" ContentType="application/vnd.openxmlformats-officedocument.drawingml.diagramStyle+xml"/>
  <Override PartName="/ppt/diagrams/layout36.xml" ContentType="application/vnd.openxmlformats-officedocument.drawingml.diagramLayout+xml"/>
  <Override PartName="/ppt/diagrams/drawing33.xml" ContentType="application/vnd.ms-office.drawingml.diagramDrawing+xml"/>
  <Override PartName="/ppt/diagrams/colors33.xml" ContentType="application/vnd.openxmlformats-officedocument.drawingml.diagramColors+xml"/>
  <Override PartName="/ppt/diagrams/quickStyle33.xml" ContentType="application/vnd.openxmlformats-officedocument.drawingml.diagramStyle+xml"/>
  <Override PartName="/ppt/diagrams/layout33.xml" ContentType="application/vnd.openxmlformats-officedocument.drawingml.diagramLayout+xml"/>
  <Override PartName="/ppt/diagrams/drawing32.xml" ContentType="application/vnd.ms-office.drawingml.diagramDrawing+xml"/>
  <Override PartName="/ppt/diagrams/colors32.xml" ContentType="application/vnd.openxmlformats-officedocument.drawingml.diagramColors+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5.xml" ContentType="application/vnd.ms-office.drawingml.diagramDrawing+xml"/>
  <Override PartName="/ppt/diagrams/colors35.xml" ContentType="application/vnd.openxmlformats-officedocument.drawingml.diagramColors+xml"/>
  <Override PartName="/ppt/diagrams/quickStyle35.xml" ContentType="application/vnd.openxmlformats-officedocument.drawingml.diagramStyle+xml"/>
  <Override PartName="/ppt/diagrams/layout35.xml" ContentType="application/vnd.openxmlformats-officedocument.drawingml.diagramLayout+xml"/>
  <Override PartName="/ppt/diagrams/drawing34.xml" ContentType="application/vnd.ms-office.drawingml.diagramDrawing+xml"/>
  <Override PartName="/ppt/diagrams/layout32.xml" ContentType="application/vnd.openxmlformats-officedocument.drawingml.diagramLayout+xml"/>
  <Override PartName="/ppt/diagrams/drawing25.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quickStyle1.xml" ContentType="application/vnd.openxmlformats-officedocument.drawingml.diagramStyle+xml"/>
  <Override PartName="/ppt/diagrams/layout9.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colors2.xml" ContentType="application/vnd.openxmlformats-officedocument.drawingml.diagramColors+xml"/>
  <Override PartName="/ppt/diagrams/layout3.xml" ContentType="application/vnd.openxmlformats-officedocument.drawingml.diagramLayout+xml"/>
  <Override PartName="/ppt/diagrams/quickStyle3.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1.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colors1.xml" ContentType="application/vnd.openxmlformats-officedocument.drawingml.diagramColors+xml"/>
  <Override PartName="/ppt/diagrams/layout8.xml" ContentType="application/vnd.openxmlformats-officedocument.drawingml.diagramLayout+xml"/>
  <Override PartName="/ppt/diagrams/drawing6.xml" ContentType="application/vnd.ms-office.drawingml.diagramDrawing+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layout14.xml" ContentType="application/vnd.openxmlformats-officedocument.drawingml.diagramLayout+xml"/>
  <Override PartName="/ppt/diagrams/quickStyle14.xml" ContentType="application/vnd.openxmlformats-officedocument.drawingml.diagramStyle+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layout22.xml" ContentType="application/vnd.openxmlformats-officedocument.drawingml.diagramLayout+xml"/>
  <Override PartName="/ppt/diagrams/drawing20.xml" ContentType="application/vnd.ms-office.drawingml.diagramDrawing+xml"/>
  <Override PartName="/ppt/diagrams/colors20.xml" ContentType="application/vnd.openxmlformats-officedocument.drawingml.diagramColors+xml"/>
  <Override PartName="/ppt/diagrams/colors19.xml" ContentType="application/vnd.openxmlformats-officedocument.drawingml.diagramColors+xml"/>
  <Override PartName="/ppt/diagrams/drawing19.xml" ContentType="application/vnd.ms-office.drawingml.diagramDrawing+xml"/>
  <Override PartName="/ppt/theme/theme2.xml" ContentType="application/vnd.openxmlformats-officedocument.theme+xml"/>
  <Override PartName="/ppt/diagrams/layout20.xml" ContentType="application/vnd.openxmlformats-officedocument.drawingml.diagramLayout+xml"/>
  <Override PartName="/ppt/diagrams/quickStyle20.xml" ContentType="application/vnd.openxmlformats-officedocument.drawingml.diagramStyle+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rawing24.xml" ContentType="application/vnd.ms-office.drawingml.diagramDrawing+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colors24.xml" ContentType="application/vnd.openxmlformats-officedocument.drawingml.diagramColors+xml"/>
  <Override PartName="/ppt/diagrams/quickStyle24.xml" ContentType="application/vnd.openxmlformats-officedocument.drawingml.diagramStyle+xml"/>
  <Override PartName="/ppt/diagrams/layout24.xml" ContentType="application/vnd.openxmlformats-officedocument.drawingml.diagramLayout+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quickStyle19.xml" ContentType="application/vnd.openxmlformats-officedocument.drawingml.diagramStyle+xml"/>
  <Override PartName="/ppt/diagrams/layout19.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layout15.xml" ContentType="application/vnd.openxmlformats-officedocument.drawingml.diagramLayout+xml"/>
  <Override PartName="/ppt/diagrams/colors14.xml" ContentType="application/vnd.openxmlformats-officedocument.drawingml.diagramColors+xml"/>
  <Override PartName="/ppt/diagrams/drawing14.xml" ContentType="application/vnd.ms-office.drawingml.diagramDrawing+xml"/>
  <Override PartName="/ppt/diagrams/quickStyle16.xml" ContentType="application/vnd.openxmlformats-officedocument.drawingml.diagramStyle+xml"/>
  <Override PartName="/ppt/diagrams/layout16.xml" ContentType="application/vnd.openxmlformats-officedocument.drawingml.diagramLayout+xml"/>
  <Override PartName="/ppt/diagrams/drawing16.xml" ContentType="application/vnd.ms-office.drawingml.diagramDrawing+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rawing17.xml" ContentType="application/vnd.ms-office.drawingml.diagramDrawing+xml"/>
  <Override PartName="/ppt/diagrams/colors16.xml" ContentType="application/vnd.openxmlformats-officedocument.drawingml.diagramColors+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3"/>
  </p:notesMasterIdLst>
  <p:sldIdLst>
    <p:sldId id="278" r:id="rId2"/>
    <p:sldId id="496" r:id="rId3"/>
    <p:sldId id="497" r:id="rId4"/>
    <p:sldId id="498" r:id="rId5"/>
    <p:sldId id="499" r:id="rId6"/>
    <p:sldId id="536" r:id="rId7"/>
    <p:sldId id="537" r:id="rId8"/>
    <p:sldId id="538" r:id="rId9"/>
    <p:sldId id="327" r:id="rId10"/>
    <p:sldId id="540" r:id="rId11"/>
    <p:sldId id="559" r:id="rId12"/>
    <p:sldId id="541" r:id="rId13"/>
    <p:sldId id="328" r:id="rId14"/>
    <p:sldId id="543" r:id="rId15"/>
    <p:sldId id="546" r:id="rId16"/>
    <p:sldId id="447" r:id="rId17"/>
    <p:sldId id="483" r:id="rId18"/>
    <p:sldId id="484" r:id="rId19"/>
    <p:sldId id="485" r:id="rId20"/>
    <p:sldId id="542" r:id="rId21"/>
    <p:sldId id="486" r:id="rId22"/>
    <p:sldId id="488" r:id="rId23"/>
    <p:sldId id="533" r:id="rId24"/>
    <p:sldId id="534" r:id="rId25"/>
    <p:sldId id="520" r:id="rId26"/>
    <p:sldId id="550" r:id="rId27"/>
    <p:sldId id="551" r:id="rId28"/>
    <p:sldId id="552" r:id="rId29"/>
    <p:sldId id="553" r:id="rId30"/>
    <p:sldId id="554" r:id="rId31"/>
    <p:sldId id="555" r:id="rId32"/>
    <p:sldId id="556" r:id="rId33"/>
    <p:sldId id="557" r:id="rId34"/>
    <p:sldId id="558" r:id="rId35"/>
    <p:sldId id="518" r:id="rId36"/>
    <p:sldId id="521" r:id="rId37"/>
    <p:sldId id="490" r:id="rId38"/>
    <p:sldId id="491" r:id="rId39"/>
    <p:sldId id="492" r:id="rId40"/>
    <p:sldId id="493" r:id="rId41"/>
    <p:sldId id="494" r:id="rId42"/>
    <p:sldId id="495" r:id="rId43"/>
    <p:sldId id="500" r:id="rId44"/>
    <p:sldId id="501" r:id="rId45"/>
    <p:sldId id="503" r:id="rId46"/>
    <p:sldId id="502" r:id="rId47"/>
    <p:sldId id="504" r:id="rId48"/>
    <p:sldId id="505" r:id="rId49"/>
    <p:sldId id="506" r:id="rId50"/>
    <p:sldId id="507" r:id="rId51"/>
    <p:sldId id="508" r:id="rId52"/>
    <p:sldId id="509" r:id="rId53"/>
    <p:sldId id="539" r:id="rId54"/>
    <p:sldId id="450" r:id="rId55"/>
    <p:sldId id="462" r:id="rId56"/>
    <p:sldId id="547" r:id="rId57"/>
    <p:sldId id="548" r:id="rId58"/>
    <p:sldId id="549" r:id="rId59"/>
    <p:sldId id="463" r:id="rId60"/>
    <p:sldId id="522" r:id="rId61"/>
    <p:sldId id="535" r:id="rId62"/>
    <p:sldId id="523" r:id="rId63"/>
    <p:sldId id="524" r:id="rId64"/>
    <p:sldId id="526" r:id="rId65"/>
    <p:sldId id="527" r:id="rId66"/>
    <p:sldId id="528" r:id="rId67"/>
    <p:sldId id="529" r:id="rId68"/>
    <p:sldId id="530" r:id="rId69"/>
    <p:sldId id="531" r:id="rId70"/>
    <p:sldId id="532" r:id="rId71"/>
    <p:sldId id="560" r:id="rId7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FF66"/>
    <a:srgbClr val="3CD0A2"/>
    <a:srgbClr val="E92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3" autoAdjust="0"/>
    <p:restoredTop sz="93428" autoAdjust="0"/>
  </p:normalViewPr>
  <p:slideViewPr>
    <p:cSldViewPr>
      <p:cViewPr varScale="1">
        <p:scale>
          <a:sx n="86" d="100"/>
          <a:sy n="86" d="100"/>
        </p:scale>
        <p:origin x="148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20.xml.rels><?xml version="1.0" encoding="UTF-8" standalone="yes"?>
<Relationships xmlns="http://schemas.openxmlformats.org/package/2006/relationships"><Relationship Id="rId1" Type="http://schemas.openxmlformats.org/officeDocument/2006/relationships/image" Target="../media/image49.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C93A3-5946-41CC-A247-CE6636A68224}" type="doc">
      <dgm:prSet loTypeId="urn:microsoft.com/office/officeart/2005/8/layout/arrow1" loCatId="process" qsTypeId="urn:microsoft.com/office/officeart/2005/8/quickstyle/simple1" qsCatId="simple" csTypeId="urn:microsoft.com/office/officeart/2005/8/colors/colorful4" csCatId="colorful" phldr="1"/>
      <dgm:spPr/>
      <dgm:t>
        <a:bodyPr/>
        <a:lstStyle/>
        <a:p>
          <a:endParaRPr lang="es-MX"/>
        </a:p>
      </dgm:t>
    </dgm:pt>
    <dgm:pt modelId="{7D5E5A60-E7D4-4C6D-9D3E-6EE82874C7F4}">
      <dgm:prSet phldrT="[Texto]"/>
      <dgm:spPr/>
      <dgm:t>
        <a:bodyPr/>
        <a:lstStyle/>
        <a:p>
          <a:r>
            <a:rPr lang="es-MX" dirty="0"/>
            <a:t>Antes del 5 de mayo de 2016</a:t>
          </a:r>
        </a:p>
        <a:p>
          <a:r>
            <a:rPr lang="es-MX" dirty="0"/>
            <a:t>LFTAIPG</a:t>
          </a:r>
        </a:p>
        <a:p>
          <a:endParaRPr lang="es-MX" dirty="0"/>
        </a:p>
      </dgm:t>
    </dgm:pt>
    <dgm:pt modelId="{35AA97C8-5609-46DA-8E4D-E190AFA06C5F}" type="parTrans" cxnId="{165AE859-6123-4BBA-A6E6-30A9DA5232E3}">
      <dgm:prSet/>
      <dgm:spPr/>
      <dgm:t>
        <a:bodyPr/>
        <a:lstStyle/>
        <a:p>
          <a:endParaRPr lang="es-MX"/>
        </a:p>
      </dgm:t>
    </dgm:pt>
    <dgm:pt modelId="{7E148723-3401-4619-BAF2-1BB08C3FFB87}" type="sibTrans" cxnId="{165AE859-6123-4BBA-A6E6-30A9DA5232E3}">
      <dgm:prSet/>
      <dgm:spPr/>
      <dgm:t>
        <a:bodyPr/>
        <a:lstStyle/>
        <a:p>
          <a:endParaRPr lang="es-MX"/>
        </a:p>
      </dgm:t>
    </dgm:pt>
    <dgm:pt modelId="{9BE847F0-38A0-4FB4-B4E4-6856A95D62DA}">
      <dgm:prSet phldrT="[Texto]"/>
      <dgm:spPr/>
      <dgm:t>
        <a:bodyPr/>
        <a:lstStyle/>
        <a:p>
          <a:r>
            <a:rPr lang="es-MX" dirty="0"/>
            <a:t>A partir del 5 de mayo de 2016</a:t>
          </a:r>
        </a:p>
        <a:p>
          <a:r>
            <a:rPr lang="es-MX" dirty="0"/>
            <a:t> LGTAIP</a:t>
          </a:r>
        </a:p>
      </dgm:t>
    </dgm:pt>
    <dgm:pt modelId="{75698F74-C2D3-4A18-B5D0-5F49F4BBBDD4}" type="parTrans" cxnId="{2BFE6EBF-2492-4DFC-972A-DBD3117E163B}">
      <dgm:prSet/>
      <dgm:spPr/>
      <dgm:t>
        <a:bodyPr/>
        <a:lstStyle/>
        <a:p>
          <a:endParaRPr lang="es-MX"/>
        </a:p>
      </dgm:t>
    </dgm:pt>
    <dgm:pt modelId="{C3A59737-CFC8-4EEE-AB2C-44877792FF22}" type="sibTrans" cxnId="{2BFE6EBF-2492-4DFC-972A-DBD3117E163B}">
      <dgm:prSet/>
      <dgm:spPr/>
      <dgm:t>
        <a:bodyPr/>
        <a:lstStyle/>
        <a:p>
          <a:endParaRPr lang="es-MX"/>
        </a:p>
      </dgm:t>
    </dgm:pt>
    <dgm:pt modelId="{AF7457FD-F051-4203-84AC-F99048C5DBDA}" type="pres">
      <dgm:prSet presAssocID="{6F0C93A3-5946-41CC-A247-CE6636A68224}" presName="cycle" presStyleCnt="0">
        <dgm:presLayoutVars>
          <dgm:dir/>
          <dgm:resizeHandles val="exact"/>
        </dgm:presLayoutVars>
      </dgm:prSet>
      <dgm:spPr/>
    </dgm:pt>
    <dgm:pt modelId="{8C5885B2-5F8D-4B2A-A87B-5784644FB303}" type="pres">
      <dgm:prSet presAssocID="{7D5E5A60-E7D4-4C6D-9D3E-6EE82874C7F4}" presName="arrow" presStyleLbl="node1" presStyleIdx="0" presStyleCnt="2">
        <dgm:presLayoutVars>
          <dgm:bulletEnabled val="1"/>
        </dgm:presLayoutVars>
      </dgm:prSet>
      <dgm:spPr/>
    </dgm:pt>
    <dgm:pt modelId="{29C6F606-663A-434D-BD9F-3BED62C97F89}" type="pres">
      <dgm:prSet presAssocID="{9BE847F0-38A0-4FB4-B4E4-6856A95D62DA}" presName="arrow" presStyleLbl="node1" presStyleIdx="1" presStyleCnt="2">
        <dgm:presLayoutVars>
          <dgm:bulletEnabled val="1"/>
        </dgm:presLayoutVars>
      </dgm:prSet>
      <dgm:spPr/>
    </dgm:pt>
  </dgm:ptLst>
  <dgm:cxnLst>
    <dgm:cxn modelId="{705AFC2A-EE03-4551-8E41-3EA82ABA9309}" type="presOf" srcId="{7D5E5A60-E7D4-4C6D-9D3E-6EE82874C7F4}" destId="{8C5885B2-5F8D-4B2A-A87B-5784644FB303}" srcOrd="0" destOrd="0" presId="urn:microsoft.com/office/officeart/2005/8/layout/arrow1"/>
    <dgm:cxn modelId="{165AE859-6123-4BBA-A6E6-30A9DA5232E3}" srcId="{6F0C93A3-5946-41CC-A247-CE6636A68224}" destId="{7D5E5A60-E7D4-4C6D-9D3E-6EE82874C7F4}" srcOrd="0" destOrd="0" parTransId="{35AA97C8-5609-46DA-8E4D-E190AFA06C5F}" sibTransId="{7E148723-3401-4619-BAF2-1BB08C3FFB87}"/>
    <dgm:cxn modelId="{1749A1A7-0397-4B04-A230-78730A0D3A68}" type="presOf" srcId="{6F0C93A3-5946-41CC-A247-CE6636A68224}" destId="{AF7457FD-F051-4203-84AC-F99048C5DBDA}" srcOrd="0" destOrd="0" presId="urn:microsoft.com/office/officeart/2005/8/layout/arrow1"/>
    <dgm:cxn modelId="{2BFE6EBF-2492-4DFC-972A-DBD3117E163B}" srcId="{6F0C93A3-5946-41CC-A247-CE6636A68224}" destId="{9BE847F0-38A0-4FB4-B4E4-6856A95D62DA}" srcOrd="1" destOrd="0" parTransId="{75698F74-C2D3-4A18-B5D0-5F49F4BBBDD4}" sibTransId="{C3A59737-CFC8-4EEE-AB2C-44877792FF22}"/>
    <dgm:cxn modelId="{37590CEF-5D2A-4111-BE7E-7062218D39A0}" type="presOf" srcId="{9BE847F0-38A0-4FB4-B4E4-6856A95D62DA}" destId="{29C6F606-663A-434D-BD9F-3BED62C97F89}" srcOrd="0" destOrd="0" presId="urn:microsoft.com/office/officeart/2005/8/layout/arrow1"/>
    <dgm:cxn modelId="{3A06A6B6-2EA8-4864-B533-DB7FB56D9751}" type="presParOf" srcId="{AF7457FD-F051-4203-84AC-F99048C5DBDA}" destId="{8C5885B2-5F8D-4B2A-A87B-5784644FB303}" srcOrd="0" destOrd="0" presId="urn:microsoft.com/office/officeart/2005/8/layout/arrow1"/>
    <dgm:cxn modelId="{6B5814B6-4BCA-4528-8B8E-C4025859BE43}" type="presParOf" srcId="{AF7457FD-F051-4203-84AC-F99048C5DBDA}" destId="{29C6F606-663A-434D-BD9F-3BED62C97F89}"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A5210E-A54F-4449-932C-AF8873B53857}" type="doc">
      <dgm:prSet loTypeId="urn:microsoft.com/office/officeart/2005/8/layout/default" loCatId="list" qsTypeId="urn:microsoft.com/office/officeart/2005/8/quickstyle/simple1" qsCatId="simple" csTypeId="urn:microsoft.com/office/officeart/2005/8/colors/accent4_3" csCatId="accent4" phldr="1"/>
      <dgm:spPr/>
      <dgm:t>
        <a:bodyPr/>
        <a:lstStyle/>
        <a:p>
          <a:endParaRPr lang="es-MX"/>
        </a:p>
      </dgm:t>
    </dgm:pt>
    <dgm:pt modelId="{10A7426F-C94A-483B-85FB-0C838F604343}">
      <dgm:prSet phldrT="[Texto]"/>
      <dgm:spPr/>
      <dgm:t>
        <a:bodyPr/>
        <a:lstStyle/>
        <a:p>
          <a:r>
            <a:rPr lang="es-MX" dirty="0"/>
            <a:t>Los sujetos obligados que se constituyan como fideicomitentes, fideicomisarios o fiduciarios en fideicomisos que involucren recursos públicos no podrán clasificar, por ese solo supuesto, la información relativa al ejercicio de estos, como secreto bancario o fiduciario, sin perjuicio de las demás causales de clasificación que se prevén en la Ley General y en las demás disposiciones legales aplicables.</a:t>
          </a:r>
        </a:p>
        <a:p>
          <a:endParaRPr lang="es-MX" dirty="0"/>
        </a:p>
        <a:p>
          <a:r>
            <a:rPr lang="es-MX" dirty="0"/>
            <a:t>. </a:t>
          </a:r>
        </a:p>
      </dgm:t>
    </dgm:pt>
    <dgm:pt modelId="{788A5961-F0FD-47D4-B01D-1C1F301906A1}" type="parTrans" cxnId="{2AF8E429-E937-4349-B11E-C9D89A578F5E}">
      <dgm:prSet/>
      <dgm:spPr/>
      <dgm:t>
        <a:bodyPr/>
        <a:lstStyle/>
        <a:p>
          <a:endParaRPr lang="es-MX"/>
        </a:p>
      </dgm:t>
    </dgm:pt>
    <dgm:pt modelId="{E883D5D1-3047-4DAB-AC0B-69D1247CA632}" type="sibTrans" cxnId="{2AF8E429-E937-4349-B11E-C9D89A578F5E}">
      <dgm:prSet/>
      <dgm:spPr/>
      <dgm:t>
        <a:bodyPr/>
        <a:lstStyle/>
        <a:p>
          <a:endParaRPr lang="es-MX"/>
        </a:p>
      </dgm:t>
    </dgm:pt>
    <dgm:pt modelId="{502F5070-DAE1-45BC-972A-E02078446F2D}">
      <dgm:prSet phldrT="[Texto]"/>
      <dgm:spPr/>
      <dgm:t>
        <a:bodyPr/>
        <a:lstStyle/>
        <a:p>
          <a:r>
            <a:rPr lang="es-MX" b="1" dirty="0">
              <a:solidFill>
                <a:schemeClr val="tx1"/>
              </a:solidFill>
            </a:rPr>
            <a:t>Cuando en un sujeto obligado concurra tanto el carácter de institución bancaria o fiduciaria, como el de fideicomitente, fideicomisario o cuenta habiente, en operaciones que involucren recursos públicos, no podrán clasificar la información relativa a operaciones fiduciarias o bancarias, ya que a estos supuestos no le es aplicable el secreto bancario o fiduciario.</a:t>
          </a:r>
        </a:p>
      </dgm:t>
    </dgm:pt>
    <dgm:pt modelId="{23AAAD64-F38D-4670-93E9-494AADAC16BD}" type="parTrans" cxnId="{DD715FA2-509E-4367-A778-DBF54F86DE80}">
      <dgm:prSet/>
      <dgm:spPr/>
      <dgm:t>
        <a:bodyPr/>
        <a:lstStyle/>
        <a:p>
          <a:endParaRPr lang="es-MX"/>
        </a:p>
      </dgm:t>
    </dgm:pt>
    <dgm:pt modelId="{D63D3243-AD42-4075-88AC-7509B5BB00C0}" type="sibTrans" cxnId="{DD715FA2-509E-4367-A778-DBF54F86DE80}">
      <dgm:prSet/>
      <dgm:spPr/>
      <dgm:t>
        <a:bodyPr/>
        <a:lstStyle/>
        <a:p>
          <a:endParaRPr lang="es-MX"/>
        </a:p>
      </dgm:t>
    </dgm:pt>
    <dgm:pt modelId="{A6D01071-F474-4463-9DB0-06021C1A8DE5}" type="pres">
      <dgm:prSet presAssocID="{82A5210E-A54F-4449-932C-AF8873B53857}" presName="diagram" presStyleCnt="0">
        <dgm:presLayoutVars>
          <dgm:dir/>
          <dgm:resizeHandles val="exact"/>
        </dgm:presLayoutVars>
      </dgm:prSet>
      <dgm:spPr/>
    </dgm:pt>
    <dgm:pt modelId="{A9B403CF-CD97-4B88-9344-7D16D820A6EC}" type="pres">
      <dgm:prSet presAssocID="{10A7426F-C94A-483B-85FB-0C838F604343}" presName="node" presStyleLbl="node1" presStyleIdx="0" presStyleCnt="2" custScaleY="140034">
        <dgm:presLayoutVars>
          <dgm:bulletEnabled val="1"/>
        </dgm:presLayoutVars>
      </dgm:prSet>
      <dgm:spPr/>
    </dgm:pt>
    <dgm:pt modelId="{F3F08986-C64B-4863-9C32-7FC4425A0A5A}" type="pres">
      <dgm:prSet presAssocID="{E883D5D1-3047-4DAB-AC0B-69D1247CA632}" presName="sibTrans" presStyleCnt="0"/>
      <dgm:spPr/>
    </dgm:pt>
    <dgm:pt modelId="{81573413-27F8-4BC0-8B4D-232A86E9F2B9}" type="pres">
      <dgm:prSet presAssocID="{502F5070-DAE1-45BC-972A-E02078446F2D}" presName="node" presStyleLbl="node1" presStyleIdx="1" presStyleCnt="2" custScaleY="140034">
        <dgm:presLayoutVars>
          <dgm:bulletEnabled val="1"/>
        </dgm:presLayoutVars>
      </dgm:prSet>
      <dgm:spPr/>
    </dgm:pt>
  </dgm:ptLst>
  <dgm:cxnLst>
    <dgm:cxn modelId="{04CCAC19-1602-44A0-B511-1A31B9C050E2}" type="presOf" srcId="{10A7426F-C94A-483B-85FB-0C838F604343}" destId="{A9B403CF-CD97-4B88-9344-7D16D820A6EC}" srcOrd="0" destOrd="0" presId="urn:microsoft.com/office/officeart/2005/8/layout/default"/>
    <dgm:cxn modelId="{2AF8E429-E937-4349-B11E-C9D89A578F5E}" srcId="{82A5210E-A54F-4449-932C-AF8873B53857}" destId="{10A7426F-C94A-483B-85FB-0C838F604343}" srcOrd="0" destOrd="0" parTransId="{788A5961-F0FD-47D4-B01D-1C1F301906A1}" sibTransId="{E883D5D1-3047-4DAB-AC0B-69D1247CA632}"/>
    <dgm:cxn modelId="{53449291-FFD7-4294-A486-CA9DB2897E34}" type="presOf" srcId="{82A5210E-A54F-4449-932C-AF8873B53857}" destId="{A6D01071-F474-4463-9DB0-06021C1A8DE5}" srcOrd="0" destOrd="0" presId="urn:microsoft.com/office/officeart/2005/8/layout/default"/>
    <dgm:cxn modelId="{DD715FA2-509E-4367-A778-DBF54F86DE80}" srcId="{82A5210E-A54F-4449-932C-AF8873B53857}" destId="{502F5070-DAE1-45BC-972A-E02078446F2D}" srcOrd="1" destOrd="0" parTransId="{23AAAD64-F38D-4670-93E9-494AADAC16BD}" sibTransId="{D63D3243-AD42-4075-88AC-7509B5BB00C0}"/>
    <dgm:cxn modelId="{15DEB0BE-6140-4511-821E-CDF9D7EE19B3}" type="presOf" srcId="{502F5070-DAE1-45BC-972A-E02078446F2D}" destId="{81573413-27F8-4BC0-8B4D-232A86E9F2B9}" srcOrd="0" destOrd="0" presId="urn:microsoft.com/office/officeart/2005/8/layout/default"/>
    <dgm:cxn modelId="{17897B34-FBE5-4D75-A81A-4CDD4B7DCC6C}" type="presParOf" srcId="{A6D01071-F474-4463-9DB0-06021C1A8DE5}" destId="{A9B403CF-CD97-4B88-9344-7D16D820A6EC}" srcOrd="0" destOrd="0" presId="urn:microsoft.com/office/officeart/2005/8/layout/default"/>
    <dgm:cxn modelId="{3BC36A73-729C-41BF-8B2C-57B99C4AAD83}" type="presParOf" srcId="{A6D01071-F474-4463-9DB0-06021C1A8DE5}" destId="{F3F08986-C64B-4863-9C32-7FC4425A0A5A}" srcOrd="1" destOrd="0" presId="urn:microsoft.com/office/officeart/2005/8/layout/default"/>
    <dgm:cxn modelId="{A6C6420B-7CE7-47AC-8E45-251AD875928F}" type="presParOf" srcId="{A6D01071-F474-4463-9DB0-06021C1A8DE5}" destId="{81573413-27F8-4BC0-8B4D-232A86E9F2B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C2377B-9891-4B8F-9377-447D1FACF9AB}"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MX"/>
        </a:p>
      </dgm:t>
    </dgm:pt>
    <dgm:pt modelId="{8E7175F7-A224-4E98-B95A-76023391767D}">
      <dgm:prSet phldrT="[Texto]"/>
      <dgm:spPr/>
      <dgm:t>
        <a:bodyPr/>
        <a:lstStyle/>
        <a:p>
          <a:r>
            <a:rPr lang="es-MX" b="1" dirty="0"/>
            <a:t>Que se trate de información generada con motivo de actividades industriales o comerciales de su titular, en términos de lo dispuesto en la Ley de Propiedad Industrial.</a:t>
          </a:r>
        </a:p>
      </dgm:t>
    </dgm:pt>
    <dgm:pt modelId="{0C6F7830-E026-4588-9C0E-15B179631020}" type="parTrans" cxnId="{B1A72B2B-3D44-4B48-B372-42DD375E9610}">
      <dgm:prSet/>
      <dgm:spPr/>
      <dgm:t>
        <a:bodyPr/>
        <a:lstStyle/>
        <a:p>
          <a:endParaRPr lang="es-MX"/>
        </a:p>
      </dgm:t>
    </dgm:pt>
    <dgm:pt modelId="{AB792F43-8774-4E24-8ACE-BAC4B91E74E4}" type="sibTrans" cxnId="{B1A72B2B-3D44-4B48-B372-42DD375E9610}">
      <dgm:prSet/>
      <dgm:spPr/>
      <dgm:t>
        <a:bodyPr/>
        <a:lstStyle/>
        <a:p>
          <a:endParaRPr lang="es-MX"/>
        </a:p>
      </dgm:t>
    </dgm:pt>
    <dgm:pt modelId="{3420D0F9-8B1D-467D-8EDA-E72DCF22956A}">
      <dgm:prSet phldrT="[Texto]"/>
      <dgm:spPr/>
      <dgm:t>
        <a:bodyPr/>
        <a:lstStyle/>
        <a:p>
          <a:r>
            <a:rPr lang="es-MX" b="1" dirty="0"/>
            <a:t>Que la información sea guardada con carácter de confidencial y se hayan adoptado los medios o sistemas para preservarla.</a:t>
          </a:r>
        </a:p>
      </dgm:t>
    </dgm:pt>
    <dgm:pt modelId="{A76AB58E-2DB4-4438-AFF9-CE8C897F394D}" type="parTrans" cxnId="{487B7AC4-9487-41B6-9852-87FC791DAE8B}">
      <dgm:prSet/>
      <dgm:spPr/>
      <dgm:t>
        <a:bodyPr/>
        <a:lstStyle/>
        <a:p>
          <a:endParaRPr lang="es-MX"/>
        </a:p>
      </dgm:t>
    </dgm:pt>
    <dgm:pt modelId="{D59E12B6-3647-4E03-B531-BB592510EF68}" type="sibTrans" cxnId="{487B7AC4-9487-41B6-9852-87FC791DAE8B}">
      <dgm:prSet/>
      <dgm:spPr/>
      <dgm:t>
        <a:bodyPr/>
        <a:lstStyle/>
        <a:p>
          <a:endParaRPr lang="es-MX"/>
        </a:p>
      </dgm:t>
    </dgm:pt>
    <dgm:pt modelId="{4EE01175-C925-474A-B0DF-2F76AEE345DC}">
      <dgm:prSet phldrT="[Texto]"/>
      <dgm:spPr/>
      <dgm:t>
        <a:bodyPr/>
        <a:lstStyle/>
        <a:p>
          <a:r>
            <a:rPr lang="es-MX" b="1" dirty="0"/>
            <a:t>Que la información signifique a su titular obtener o mantener una ventaja competitiva o económica frente a terceros.</a:t>
          </a:r>
        </a:p>
      </dgm:t>
    </dgm:pt>
    <dgm:pt modelId="{9225BDFC-3DCE-4D3E-B199-07BD84702284}" type="parTrans" cxnId="{AE1DB3AE-2781-4E19-A419-09472005D8A4}">
      <dgm:prSet/>
      <dgm:spPr/>
      <dgm:t>
        <a:bodyPr/>
        <a:lstStyle/>
        <a:p>
          <a:endParaRPr lang="es-MX"/>
        </a:p>
      </dgm:t>
    </dgm:pt>
    <dgm:pt modelId="{5F4136A4-5F2C-402A-81FB-58D678CC5825}" type="sibTrans" cxnId="{AE1DB3AE-2781-4E19-A419-09472005D8A4}">
      <dgm:prSet/>
      <dgm:spPr/>
      <dgm:t>
        <a:bodyPr/>
        <a:lstStyle/>
        <a:p>
          <a:endParaRPr lang="es-MX"/>
        </a:p>
      </dgm:t>
    </dgm:pt>
    <dgm:pt modelId="{E3D897DC-E347-4CE5-8274-1E1B4C28AB88}">
      <dgm:prSet phldrT="[Texto]"/>
      <dgm:spPr/>
      <dgm:t>
        <a:bodyPr/>
        <a:lstStyle/>
        <a:p>
          <a:r>
            <a:rPr lang="es-MX" b="1" dirty="0"/>
            <a:t>Que la información no sea del dominio público ni resulte evidente para un técnico o perito en la materia, con base en la información previamente disponible o la que deba ser divulgada por disposición legal o por orden judicial.</a:t>
          </a:r>
        </a:p>
      </dgm:t>
    </dgm:pt>
    <dgm:pt modelId="{9151F8BE-957D-4340-B467-5653F8DB24E5}" type="parTrans" cxnId="{0F69C5D3-8F9C-4295-AF44-3AA0FF2FB7F3}">
      <dgm:prSet/>
      <dgm:spPr/>
      <dgm:t>
        <a:bodyPr/>
        <a:lstStyle/>
        <a:p>
          <a:endParaRPr lang="es-MX"/>
        </a:p>
      </dgm:t>
    </dgm:pt>
    <dgm:pt modelId="{CA9A064B-EDD6-423E-B8E0-ED344713F29D}" type="sibTrans" cxnId="{0F69C5D3-8F9C-4295-AF44-3AA0FF2FB7F3}">
      <dgm:prSet/>
      <dgm:spPr/>
      <dgm:t>
        <a:bodyPr/>
        <a:lstStyle/>
        <a:p>
          <a:endParaRPr lang="es-MX"/>
        </a:p>
      </dgm:t>
    </dgm:pt>
    <dgm:pt modelId="{38F414B0-C5EF-4A73-82E3-7FB581930253}" type="pres">
      <dgm:prSet presAssocID="{08C2377B-9891-4B8F-9377-447D1FACF9AB}" presName="diagram" presStyleCnt="0">
        <dgm:presLayoutVars>
          <dgm:dir/>
          <dgm:resizeHandles val="exact"/>
        </dgm:presLayoutVars>
      </dgm:prSet>
      <dgm:spPr/>
    </dgm:pt>
    <dgm:pt modelId="{D821322B-B14C-4681-86A7-3306848C1DF5}" type="pres">
      <dgm:prSet presAssocID="{8E7175F7-A224-4E98-B95A-76023391767D}" presName="node" presStyleLbl="node1" presStyleIdx="0" presStyleCnt="4" custLinFactNeighborX="-8506" custLinFactNeighborY="-16">
        <dgm:presLayoutVars>
          <dgm:bulletEnabled val="1"/>
        </dgm:presLayoutVars>
      </dgm:prSet>
      <dgm:spPr/>
    </dgm:pt>
    <dgm:pt modelId="{4D249F09-92A5-442E-9A28-41B8DF7C6549}" type="pres">
      <dgm:prSet presAssocID="{AB792F43-8774-4E24-8ACE-BAC4B91E74E4}" presName="sibTrans" presStyleCnt="0"/>
      <dgm:spPr/>
    </dgm:pt>
    <dgm:pt modelId="{037FF994-4754-4C03-9AAF-E454E567E64E}" type="pres">
      <dgm:prSet presAssocID="{3420D0F9-8B1D-467D-8EDA-E72DCF22956A}" presName="node" presStyleLbl="node1" presStyleIdx="1" presStyleCnt="4" custLinFactNeighborX="8699" custLinFactNeighborY="-16">
        <dgm:presLayoutVars>
          <dgm:bulletEnabled val="1"/>
        </dgm:presLayoutVars>
      </dgm:prSet>
      <dgm:spPr/>
    </dgm:pt>
    <dgm:pt modelId="{36D78E9E-1503-4216-94EA-C1B5DE447EF4}" type="pres">
      <dgm:prSet presAssocID="{D59E12B6-3647-4E03-B531-BB592510EF68}" presName="sibTrans" presStyleCnt="0"/>
      <dgm:spPr/>
    </dgm:pt>
    <dgm:pt modelId="{5526B381-1CAF-4DCD-A2C3-07D6A1163CB3}" type="pres">
      <dgm:prSet presAssocID="{4EE01175-C925-474A-B0DF-2F76AEE345DC}" presName="node" presStyleLbl="node1" presStyleIdx="2" presStyleCnt="4" custLinFactNeighborX="-8506" custLinFactNeighborY="737">
        <dgm:presLayoutVars>
          <dgm:bulletEnabled val="1"/>
        </dgm:presLayoutVars>
      </dgm:prSet>
      <dgm:spPr/>
    </dgm:pt>
    <dgm:pt modelId="{A0A5A993-164E-4862-9124-1FEF6817287F}" type="pres">
      <dgm:prSet presAssocID="{5F4136A4-5F2C-402A-81FB-58D678CC5825}" presName="sibTrans" presStyleCnt="0"/>
      <dgm:spPr/>
    </dgm:pt>
    <dgm:pt modelId="{0FA449B9-C2AC-49BC-9F0A-FC33A1EABC06}" type="pres">
      <dgm:prSet presAssocID="{E3D897DC-E347-4CE5-8274-1E1B4C28AB88}" presName="node" presStyleLbl="node1" presStyleIdx="3" presStyleCnt="4" custLinFactNeighborX="8699" custLinFactNeighborY="737">
        <dgm:presLayoutVars>
          <dgm:bulletEnabled val="1"/>
        </dgm:presLayoutVars>
      </dgm:prSet>
      <dgm:spPr/>
    </dgm:pt>
  </dgm:ptLst>
  <dgm:cxnLst>
    <dgm:cxn modelId="{B1A72B2B-3D44-4B48-B372-42DD375E9610}" srcId="{08C2377B-9891-4B8F-9377-447D1FACF9AB}" destId="{8E7175F7-A224-4E98-B95A-76023391767D}" srcOrd="0" destOrd="0" parTransId="{0C6F7830-E026-4588-9C0E-15B179631020}" sibTransId="{AB792F43-8774-4E24-8ACE-BAC4B91E74E4}"/>
    <dgm:cxn modelId="{C36A0233-E3EE-413E-9F55-B38E9431443C}" type="presOf" srcId="{4EE01175-C925-474A-B0DF-2F76AEE345DC}" destId="{5526B381-1CAF-4DCD-A2C3-07D6A1163CB3}" srcOrd="0" destOrd="0" presId="urn:microsoft.com/office/officeart/2005/8/layout/default"/>
    <dgm:cxn modelId="{35344D6C-DECA-446C-BDCC-400D7535D0DE}" type="presOf" srcId="{E3D897DC-E347-4CE5-8274-1E1B4C28AB88}" destId="{0FA449B9-C2AC-49BC-9F0A-FC33A1EABC06}" srcOrd="0" destOrd="0" presId="urn:microsoft.com/office/officeart/2005/8/layout/default"/>
    <dgm:cxn modelId="{B5189F50-AEE1-4F1C-9983-CE77331DFB81}" type="presOf" srcId="{08C2377B-9891-4B8F-9377-447D1FACF9AB}" destId="{38F414B0-C5EF-4A73-82E3-7FB581930253}" srcOrd="0" destOrd="0" presId="urn:microsoft.com/office/officeart/2005/8/layout/default"/>
    <dgm:cxn modelId="{12A3108E-F597-4AE8-B57C-64DCD650E148}" type="presOf" srcId="{3420D0F9-8B1D-467D-8EDA-E72DCF22956A}" destId="{037FF994-4754-4C03-9AAF-E454E567E64E}" srcOrd="0" destOrd="0" presId="urn:microsoft.com/office/officeart/2005/8/layout/default"/>
    <dgm:cxn modelId="{AE1DB3AE-2781-4E19-A419-09472005D8A4}" srcId="{08C2377B-9891-4B8F-9377-447D1FACF9AB}" destId="{4EE01175-C925-474A-B0DF-2F76AEE345DC}" srcOrd="2" destOrd="0" parTransId="{9225BDFC-3DCE-4D3E-B199-07BD84702284}" sibTransId="{5F4136A4-5F2C-402A-81FB-58D678CC5825}"/>
    <dgm:cxn modelId="{487B7AC4-9487-41B6-9852-87FC791DAE8B}" srcId="{08C2377B-9891-4B8F-9377-447D1FACF9AB}" destId="{3420D0F9-8B1D-467D-8EDA-E72DCF22956A}" srcOrd="1" destOrd="0" parTransId="{A76AB58E-2DB4-4438-AFF9-CE8C897F394D}" sibTransId="{D59E12B6-3647-4E03-B531-BB592510EF68}"/>
    <dgm:cxn modelId="{0F69C5D3-8F9C-4295-AF44-3AA0FF2FB7F3}" srcId="{08C2377B-9891-4B8F-9377-447D1FACF9AB}" destId="{E3D897DC-E347-4CE5-8274-1E1B4C28AB88}" srcOrd="3" destOrd="0" parTransId="{9151F8BE-957D-4340-B467-5653F8DB24E5}" sibTransId="{CA9A064B-EDD6-423E-B8E0-ED344713F29D}"/>
    <dgm:cxn modelId="{C5BECBE4-F440-4C08-B9B4-AAE6F535EA3D}" type="presOf" srcId="{8E7175F7-A224-4E98-B95A-76023391767D}" destId="{D821322B-B14C-4681-86A7-3306848C1DF5}" srcOrd="0" destOrd="0" presId="urn:microsoft.com/office/officeart/2005/8/layout/default"/>
    <dgm:cxn modelId="{68C5C0F4-A813-4434-B28A-B9E6428EF96F}" type="presParOf" srcId="{38F414B0-C5EF-4A73-82E3-7FB581930253}" destId="{D821322B-B14C-4681-86A7-3306848C1DF5}" srcOrd="0" destOrd="0" presId="urn:microsoft.com/office/officeart/2005/8/layout/default"/>
    <dgm:cxn modelId="{E0240DD5-1518-4B0E-A334-51CCBF626E7F}" type="presParOf" srcId="{38F414B0-C5EF-4A73-82E3-7FB581930253}" destId="{4D249F09-92A5-442E-9A28-41B8DF7C6549}" srcOrd="1" destOrd="0" presId="urn:microsoft.com/office/officeart/2005/8/layout/default"/>
    <dgm:cxn modelId="{8D02D4CC-0C48-4467-9B9C-D1393FF98DA2}" type="presParOf" srcId="{38F414B0-C5EF-4A73-82E3-7FB581930253}" destId="{037FF994-4754-4C03-9AAF-E454E567E64E}" srcOrd="2" destOrd="0" presId="urn:microsoft.com/office/officeart/2005/8/layout/default"/>
    <dgm:cxn modelId="{D2D93A82-7A21-4830-8ABC-C3BF9441F7BD}" type="presParOf" srcId="{38F414B0-C5EF-4A73-82E3-7FB581930253}" destId="{36D78E9E-1503-4216-94EA-C1B5DE447EF4}" srcOrd="3" destOrd="0" presId="urn:microsoft.com/office/officeart/2005/8/layout/default"/>
    <dgm:cxn modelId="{86693DB2-171E-4FED-8538-EF64FCF52B97}" type="presParOf" srcId="{38F414B0-C5EF-4A73-82E3-7FB581930253}" destId="{5526B381-1CAF-4DCD-A2C3-07D6A1163CB3}" srcOrd="4" destOrd="0" presId="urn:microsoft.com/office/officeart/2005/8/layout/default"/>
    <dgm:cxn modelId="{A9374D27-C321-4B4A-9CC4-7C43F4985761}" type="presParOf" srcId="{38F414B0-C5EF-4A73-82E3-7FB581930253}" destId="{A0A5A993-164E-4862-9124-1FEF6817287F}" srcOrd="5" destOrd="0" presId="urn:microsoft.com/office/officeart/2005/8/layout/default"/>
    <dgm:cxn modelId="{BF8BF6DC-4589-491B-86EC-4437063D5064}" type="presParOf" srcId="{38F414B0-C5EF-4A73-82E3-7FB581930253}" destId="{0FA449B9-C2AC-49BC-9F0A-FC33A1EABC0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FA5461-FDC0-4220-8CFA-7387FFBBF7A1}" type="doc">
      <dgm:prSet loTypeId="urn:microsoft.com/office/officeart/2005/8/layout/process1" loCatId="process" qsTypeId="urn:microsoft.com/office/officeart/2005/8/quickstyle/simple1" qsCatId="simple" csTypeId="urn:microsoft.com/office/officeart/2005/8/colors/colorful4" csCatId="colorful" phldr="1"/>
      <dgm:spPr/>
    </dgm:pt>
    <dgm:pt modelId="{B10EEA33-6C2F-4DB3-A4CC-6771146C5EE7}">
      <dgm:prSet phldrT="[Texto]"/>
      <dgm:spPr/>
      <dgm:t>
        <a:bodyPr/>
        <a:lstStyle/>
        <a:p>
          <a:r>
            <a:rPr lang="es-MX" b="1" dirty="0">
              <a:solidFill>
                <a:schemeClr val="bg1"/>
              </a:solidFill>
            </a:rPr>
            <a:t>Se deberá acreditar que se trata de información tributaria, declaraciones y datos suministrados por los contribuyentes o por terceros con ellos relacionados, así como los </a:t>
          </a:r>
          <a:r>
            <a:rPr lang="es-MX" b="1" u="sng" dirty="0">
              <a:solidFill>
                <a:schemeClr val="bg1"/>
              </a:solidFill>
            </a:rPr>
            <a:t>obtenidos en el ejercicio de las facultades de comprobación</a:t>
          </a:r>
          <a:r>
            <a:rPr lang="es-MX" b="1" dirty="0">
              <a:solidFill>
                <a:schemeClr val="bg1"/>
              </a:solidFill>
            </a:rPr>
            <a:t> a cargo del personal de </a:t>
          </a:r>
          <a:r>
            <a:rPr lang="es-MX" b="1" u="sng" dirty="0">
              <a:solidFill>
                <a:schemeClr val="bg1"/>
              </a:solidFill>
            </a:rPr>
            <a:t>la autoridad fiscal</a:t>
          </a:r>
          <a:r>
            <a:rPr lang="es-MX" b="1" dirty="0">
              <a:solidFill>
                <a:schemeClr val="bg1"/>
              </a:solidFill>
            </a:rPr>
            <a:t> que interviene en los trámites relativos a la aplicación de disposiciones fiscales.</a:t>
          </a:r>
        </a:p>
      </dgm:t>
    </dgm:pt>
    <dgm:pt modelId="{6C61B701-01C8-4D1F-8259-DD658FA9EFAB}" type="parTrans" cxnId="{59550AFB-FF8B-440C-801A-20DEEBF1588F}">
      <dgm:prSet/>
      <dgm:spPr/>
      <dgm:t>
        <a:bodyPr/>
        <a:lstStyle/>
        <a:p>
          <a:endParaRPr lang="es-MX"/>
        </a:p>
      </dgm:t>
    </dgm:pt>
    <dgm:pt modelId="{253ED1B7-056E-4B48-AE36-799CF86B5F9D}" type="sibTrans" cxnId="{59550AFB-FF8B-440C-801A-20DEEBF1588F}">
      <dgm:prSet/>
      <dgm:spPr/>
      <dgm:t>
        <a:bodyPr/>
        <a:lstStyle/>
        <a:p>
          <a:endParaRPr lang="es-MX"/>
        </a:p>
      </dgm:t>
    </dgm:pt>
    <dgm:pt modelId="{085869A4-DA25-45C7-ACF3-7A8C74061535}">
      <dgm:prSet phldrT="[Texto]"/>
      <dgm:spPr/>
      <dgm:t>
        <a:bodyPr/>
        <a:lstStyle/>
        <a:p>
          <a:r>
            <a:rPr lang="es-MX" b="1" dirty="0">
              <a:solidFill>
                <a:schemeClr val="bg1"/>
              </a:solidFill>
            </a:rPr>
            <a:t>SHCP, SAT y los organismos fiscales autónomos; así como las autoridades fiscales estatales y municipales, en el ámbito de su competencia, podrán clasificar la información que obtengan en virtud de los diversos trámites relativos a la aplicación de las disposiciones tributarias, así como del ejercicio de sus facultades de comprobación</a:t>
          </a:r>
          <a:r>
            <a:rPr lang="es-MX" dirty="0">
              <a:solidFill>
                <a:schemeClr val="bg1"/>
              </a:solidFill>
            </a:rPr>
            <a:t>.</a:t>
          </a:r>
        </a:p>
        <a:p>
          <a:endParaRPr lang="es-MX" dirty="0"/>
        </a:p>
      </dgm:t>
    </dgm:pt>
    <dgm:pt modelId="{C8F8C9E2-75DE-4130-865D-CDC133DD429E}" type="parTrans" cxnId="{76ABFF97-CFBA-4BB8-B6FE-C45589F816D4}">
      <dgm:prSet/>
      <dgm:spPr/>
      <dgm:t>
        <a:bodyPr/>
        <a:lstStyle/>
        <a:p>
          <a:endParaRPr lang="es-MX"/>
        </a:p>
      </dgm:t>
    </dgm:pt>
    <dgm:pt modelId="{0A9F7C41-5191-482D-BF48-3DD70509F10D}" type="sibTrans" cxnId="{76ABFF97-CFBA-4BB8-B6FE-C45589F816D4}">
      <dgm:prSet/>
      <dgm:spPr/>
      <dgm:t>
        <a:bodyPr/>
        <a:lstStyle/>
        <a:p>
          <a:endParaRPr lang="es-MX"/>
        </a:p>
      </dgm:t>
    </dgm:pt>
    <dgm:pt modelId="{51ABABF6-84BA-474C-920C-C793BDBDC0DD}">
      <dgm:prSet phldrT="[Texto]"/>
      <dgm:spPr/>
      <dgm:t>
        <a:bodyPr/>
        <a:lstStyle/>
        <a:p>
          <a:r>
            <a:rPr lang="es-MX" b="1" dirty="0">
              <a:solidFill>
                <a:schemeClr val="bg1"/>
              </a:solidFill>
            </a:rPr>
            <a:t>Los sujetos obligados que se constituyan como contribuyentes o como autoridades en materia tributaria no podrán clasificar la información relativa al cumplimiento de sus obligaciones fiscales en ejercicio de recursos públicos como secreto fiscal, sin perjuicio de que dicha información pueda ubicarse en algún otro supuesto de clasificación previsto en la Ley General.</a:t>
          </a:r>
        </a:p>
      </dgm:t>
    </dgm:pt>
    <dgm:pt modelId="{2B41916B-B969-4440-B046-870D6F62FE57}" type="parTrans" cxnId="{B884869E-8DBE-4CCA-BB3F-D61892C7E235}">
      <dgm:prSet/>
      <dgm:spPr/>
      <dgm:t>
        <a:bodyPr/>
        <a:lstStyle/>
        <a:p>
          <a:endParaRPr lang="es-MX"/>
        </a:p>
      </dgm:t>
    </dgm:pt>
    <dgm:pt modelId="{FCBE5D4A-D5AB-40FE-AD69-313E62DCEB17}" type="sibTrans" cxnId="{B884869E-8DBE-4CCA-BB3F-D61892C7E235}">
      <dgm:prSet/>
      <dgm:spPr/>
      <dgm:t>
        <a:bodyPr/>
        <a:lstStyle/>
        <a:p>
          <a:endParaRPr lang="es-MX"/>
        </a:p>
      </dgm:t>
    </dgm:pt>
    <dgm:pt modelId="{1914D7D0-C966-415F-997C-61DB876E1728}" type="pres">
      <dgm:prSet presAssocID="{03FA5461-FDC0-4220-8CFA-7387FFBBF7A1}" presName="Name0" presStyleCnt="0">
        <dgm:presLayoutVars>
          <dgm:dir/>
          <dgm:resizeHandles val="exact"/>
        </dgm:presLayoutVars>
      </dgm:prSet>
      <dgm:spPr/>
    </dgm:pt>
    <dgm:pt modelId="{959848D7-CC9D-40D9-9732-03183F9EBAD9}" type="pres">
      <dgm:prSet presAssocID="{B10EEA33-6C2F-4DB3-A4CC-6771146C5EE7}" presName="node" presStyleLbl="node1" presStyleIdx="0" presStyleCnt="3" custScaleY="119966">
        <dgm:presLayoutVars>
          <dgm:bulletEnabled val="1"/>
        </dgm:presLayoutVars>
      </dgm:prSet>
      <dgm:spPr/>
    </dgm:pt>
    <dgm:pt modelId="{E095D4D5-C15F-458B-A703-2E337B93EEA4}" type="pres">
      <dgm:prSet presAssocID="{253ED1B7-056E-4B48-AE36-799CF86B5F9D}" presName="sibTrans" presStyleLbl="sibTrans2D1" presStyleIdx="0" presStyleCnt="2"/>
      <dgm:spPr/>
    </dgm:pt>
    <dgm:pt modelId="{B25FA56C-DA2C-413C-9751-EA83A92C65DE}" type="pres">
      <dgm:prSet presAssocID="{253ED1B7-056E-4B48-AE36-799CF86B5F9D}" presName="connectorText" presStyleLbl="sibTrans2D1" presStyleIdx="0" presStyleCnt="2"/>
      <dgm:spPr/>
    </dgm:pt>
    <dgm:pt modelId="{C5BF7F93-9EB2-44DA-B20D-D68CC39E9283}" type="pres">
      <dgm:prSet presAssocID="{085869A4-DA25-45C7-ACF3-7A8C74061535}" presName="node" presStyleLbl="node1" presStyleIdx="1" presStyleCnt="3" custScaleY="119966">
        <dgm:presLayoutVars>
          <dgm:bulletEnabled val="1"/>
        </dgm:presLayoutVars>
      </dgm:prSet>
      <dgm:spPr/>
    </dgm:pt>
    <dgm:pt modelId="{B8C0E1D7-E85B-470F-8EB4-953234B6FCF4}" type="pres">
      <dgm:prSet presAssocID="{0A9F7C41-5191-482D-BF48-3DD70509F10D}" presName="sibTrans" presStyleLbl="sibTrans2D1" presStyleIdx="1" presStyleCnt="2"/>
      <dgm:spPr/>
    </dgm:pt>
    <dgm:pt modelId="{9C8A9219-83F7-4A93-9DD5-76A9270C92CA}" type="pres">
      <dgm:prSet presAssocID="{0A9F7C41-5191-482D-BF48-3DD70509F10D}" presName="connectorText" presStyleLbl="sibTrans2D1" presStyleIdx="1" presStyleCnt="2"/>
      <dgm:spPr/>
    </dgm:pt>
    <dgm:pt modelId="{11B38CDD-5B89-4E56-9CB9-E6AF54181E29}" type="pres">
      <dgm:prSet presAssocID="{51ABABF6-84BA-474C-920C-C793BDBDC0DD}" presName="node" presStyleLbl="node1" presStyleIdx="2" presStyleCnt="3" custScaleY="119966">
        <dgm:presLayoutVars>
          <dgm:bulletEnabled val="1"/>
        </dgm:presLayoutVars>
      </dgm:prSet>
      <dgm:spPr/>
    </dgm:pt>
  </dgm:ptLst>
  <dgm:cxnLst>
    <dgm:cxn modelId="{954D081A-ED02-4311-B77D-7DBB6E9F5E49}" type="presOf" srcId="{B10EEA33-6C2F-4DB3-A4CC-6771146C5EE7}" destId="{959848D7-CC9D-40D9-9732-03183F9EBAD9}" srcOrd="0" destOrd="0" presId="urn:microsoft.com/office/officeart/2005/8/layout/process1"/>
    <dgm:cxn modelId="{31D92944-C11F-4ABA-9AD9-D236571E51DF}" type="presOf" srcId="{0A9F7C41-5191-482D-BF48-3DD70509F10D}" destId="{B8C0E1D7-E85B-470F-8EB4-953234B6FCF4}" srcOrd="0" destOrd="0" presId="urn:microsoft.com/office/officeart/2005/8/layout/process1"/>
    <dgm:cxn modelId="{BEDDB945-E3B5-4102-9A05-A9454DF114F4}" type="presOf" srcId="{0A9F7C41-5191-482D-BF48-3DD70509F10D}" destId="{9C8A9219-83F7-4A93-9DD5-76A9270C92CA}" srcOrd="1" destOrd="0" presId="urn:microsoft.com/office/officeart/2005/8/layout/process1"/>
    <dgm:cxn modelId="{EE04324A-1FB0-4937-8E17-4FAEAC95C0C2}" type="presOf" srcId="{085869A4-DA25-45C7-ACF3-7A8C74061535}" destId="{C5BF7F93-9EB2-44DA-B20D-D68CC39E9283}" srcOrd="0" destOrd="0" presId="urn:microsoft.com/office/officeart/2005/8/layout/process1"/>
    <dgm:cxn modelId="{76ABFF97-CFBA-4BB8-B6FE-C45589F816D4}" srcId="{03FA5461-FDC0-4220-8CFA-7387FFBBF7A1}" destId="{085869A4-DA25-45C7-ACF3-7A8C74061535}" srcOrd="1" destOrd="0" parTransId="{C8F8C9E2-75DE-4130-865D-CDC133DD429E}" sibTransId="{0A9F7C41-5191-482D-BF48-3DD70509F10D}"/>
    <dgm:cxn modelId="{B884869E-8DBE-4CCA-BB3F-D61892C7E235}" srcId="{03FA5461-FDC0-4220-8CFA-7387FFBBF7A1}" destId="{51ABABF6-84BA-474C-920C-C793BDBDC0DD}" srcOrd="2" destOrd="0" parTransId="{2B41916B-B969-4440-B046-870D6F62FE57}" sibTransId="{FCBE5D4A-D5AB-40FE-AD69-313E62DCEB17}"/>
    <dgm:cxn modelId="{D97D1CB6-B1BE-46BD-BA95-FD9768B9FD98}" type="presOf" srcId="{253ED1B7-056E-4B48-AE36-799CF86B5F9D}" destId="{E095D4D5-C15F-458B-A703-2E337B93EEA4}" srcOrd="0" destOrd="0" presId="urn:microsoft.com/office/officeart/2005/8/layout/process1"/>
    <dgm:cxn modelId="{4673C8C9-9163-43CB-AE8F-E766013959FE}" type="presOf" srcId="{51ABABF6-84BA-474C-920C-C793BDBDC0DD}" destId="{11B38CDD-5B89-4E56-9CB9-E6AF54181E29}" srcOrd="0" destOrd="0" presId="urn:microsoft.com/office/officeart/2005/8/layout/process1"/>
    <dgm:cxn modelId="{D1426FE5-806A-4C37-8B25-878CC91D746C}" type="presOf" srcId="{253ED1B7-056E-4B48-AE36-799CF86B5F9D}" destId="{B25FA56C-DA2C-413C-9751-EA83A92C65DE}" srcOrd="1" destOrd="0" presId="urn:microsoft.com/office/officeart/2005/8/layout/process1"/>
    <dgm:cxn modelId="{428169F5-385B-4A35-9F3B-4C9EC275EA9D}" type="presOf" srcId="{03FA5461-FDC0-4220-8CFA-7387FFBBF7A1}" destId="{1914D7D0-C966-415F-997C-61DB876E1728}" srcOrd="0" destOrd="0" presId="urn:microsoft.com/office/officeart/2005/8/layout/process1"/>
    <dgm:cxn modelId="{59550AFB-FF8B-440C-801A-20DEEBF1588F}" srcId="{03FA5461-FDC0-4220-8CFA-7387FFBBF7A1}" destId="{B10EEA33-6C2F-4DB3-A4CC-6771146C5EE7}" srcOrd="0" destOrd="0" parTransId="{6C61B701-01C8-4D1F-8259-DD658FA9EFAB}" sibTransId="{253ED1B7-056E-4B48-AE36-799CF86B5F9D}"/>
    <dgm:cxn modelId="{6BB4D59B-CCEB-4409-97D3-58A80E1D3F5B}" type="presParOf" srcId="{1914D7D0-C966-415F-997C-61DB876E1728}" destId="{959848D7-CC9D-40D9-9732-03183F9EBAD9}" srcOrd="0" destOrd="0" presId="urn:microsoft.com/office/officeart/2005/8/layout/process1"/>
    <dgm:cxn modelId="{D568AF2E-3E65-491C-9948-29B445A6378C}" type="presParOf" srcId="{1914D7D0-C966-415F-997C-61DB876E1728}" destId="{E095D4D5-C15F-458B-A703-2E337B93EEA4}" srcOrd="1" destOrd="0" presId="urn:microsoft.com/office/officeart/2005/8/layout/process1"/>
    <dgm:cxn modelId="{FC8EA037-E81D-4175-B0C3-7210390D3A0A}" type="presParOf" srcId="{E095D4D5-C15F-458B-A703-2E337B93EEA4}" destId="{B25FA56C-DA2C-413C-9751-EA83A92C65DE}" srcOrd="0" destOrd="0" presId="urn:microsoft.com/office/officeart/2005/8/layout/process1"/>
    <dgm:cxn modelId="{EC2C5D90-6554-44B3-BF2D-6C25AFFF87AD}" type="presParOf" srcId="{1914D7D0-C966-415F-997C-61DB876E1728}" destId="{C5BF7F93-9EB2-44DA-B20D-D68CC39E9283}" srcOrd="2" destOrd="0" presId="urn:microsoft.com/office/officeart/2005/8/layout/process1"/>
    <dgm:cxn modelId="{6A440429-E44D-4E89-AA99-F138E4BFF0B1}" type="presParOf" srcId="{1914D7D0-C966-415F-997C-61DB876E1728}" destId="{B8C0E1D7-E85B-470F-8EB4-953234B6FCF4}" srcOrd="3" destOrd="0" presId="urn:microsoft.com/office/officeart/2005/8/layout/process1"/>
    <dgm:cxn modelId="{97D579B2-D53C-43C1-8977-87409B1F8E14}" type="presParOf" srcId="{B8C0E1D7-E85B-470F-8EB4-953234B6FCF4}" destId="{9C8A9219-83F7-4A93-9DD5-76A9270C92CA}" srcOrd="0" destOrd="0" presId="urn:microsoft.com/office/officeart/2005/8/layout/process1"/>
    <dgm:cxn modelId="{FF71A758-95BF-4CD2-9B6E-9F80BF5EB06E}" type="presParOf" srcId="{1914D7D0-C966-415F-997C-61DB876E1728}" destId="{11B38CDD-5B89-4E56-9CB9-E6AF54181E2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D47300-63F4-4492-B196-49CB59D71E30}" type="doc">
      <dgm:prSet loTypeId="urn:microsoft.com/office/officeart/2005/8/layout/arrow5" loCatId="process" qsTypeId="urn:microsoft.com/office/officeart/2005/8/quickstyle/simple1" qsCatId="simple" csTypeId="urn:microsoft.com/office/officeart/2005/8/colors/colorful2" csCatId="colorful" phldr="1"/>
      <dgm:spPr/>
      <dgm:t>
        <a:bodyPr/>
        <a:lstStyle/>
        <a:p>
          <a:endParaRPr lang="es-MX"/>
        </a:p>
      </dgm:t>
    </dgm:pt>
    <dgm:pt modelId="{F2ABF0CA-29B8-42A6-B06E-A953750098D5}">
      <dgm:prSet phldrT="[Texto]"/>
      <dgm:spPr/>
      <dgm:t>
        <a:bodyPr/>
        <a:lstStyle/>
        <a:p>
          <a:r>
            <a:rPr lang="es-MX" b="1" dirty="0"/>
            <a:t>La información esté relacionada con las operaciones que realizan o los servicios que proporcionan</a:t>
          </a:r>
        </a:p>
      </dgm:t>
    </dgm:pt>
    <dgm:pt modelId="{05E5D24C-04D5-4687-B04F-6D257B693D10}" type="parTrans" cxnId="{B3FA8074-00F3-402C-80E5-1CEFB2F64CAB}">
      <dgm:prSet/>
      <dgm:spPr/>
      <dgm:t>
        <a:bodyPr/>
        <a:lstStyle/>
        <a:p>
          <a:endParaRPr lang="es-MX"/>
        </a:p>
      </dgm:t>
    </dgm:pt>
    <dgm:pt modelId="{C28929EE-EEA3-47F1-B0D4-B8CE1C528F8E}" type="sibTrans" cxnId="{B3FA8074-00F3-402C-80E5-1CEFB2F64CAB}">
      <dgm:prSet/>
      <dgm:spPr/>
      <dgm:t>
        <a:bodyPr/>
        <a:lstStyle/>
        <a:p>
          <a:endParaRPr lang="es-MX"/>
        </a:p>
      </dgm:t>
    </dgm:pt>
    <dgm:pt modelId="{D4518AAA-0AB9-48F4-89AB-1370DDB80FEE}">
      <dgm:prSet phldrT="[Texto]"/>
      <dgm:spPr/>
      <dgm:t>
        <a:bodyPr/>
        <a:lstStyle/>
        <a:p>
          <a:r>
            <a:rPr lang="es-MX" b="1" dirty="0"/>
            <a:t>Sea requerida por una persona diversa al cliente, comitente, mandante, fideicomitente, fideicomisario, beneficiario, representante legal de los anteriores, o quienes tengan otorgado poder para disponer de la cuenta o para intervenir en la operación o servicio</a:t>
          </a:r>
        </a:p>
      </dgm:t>
    </dgm:pt>
    <dgm:pt modelId="{D18EE3AB-3879-4682-8DE0-E74DF23D09E7}" type="parTrans" cxnId="{01F725DF-0E96-4D83-942E-0DBF94D1B7B2}">
      <dgm:prSet/>
      <dgm:spPr/>
      <dgm:t>
        <a:bodyPr/>
        <a:lstStyle/>
        <a:p>
          <a:endParaRPr lang="es-MX"/>
        </a:p>
      </dgm:t>
    </dgm:pt>
    <dgm:pt modelId="{0BFF9FE7-704D-46FC-B522-71B2EE75C848}" type="sibTrans" cxnId="{01F725DF-0E96-4D83-942E-0DBF94D1B7B2}">
      <dgm:prSet/>
      <dgm:spPr/>
      <dgm:t>
        <a:bodyPr/>
        <a:lstStyle/>
        <a:p>
          <a:endParaRPr lang="es-MX"/>
        </a:p>
      </dgm:t>
    </dgm:pt>
    <dgm:pt modelId="{8399BE96-BA1D-4389-BFC3-2273A2B37038}" type="pres">
      <dgm:prSet presAssocID="{D1D47300-63F4-4492-B196-49CB59D71E30}" presName="diagram" presStyleCnt="0">
        <dgm:presLayoutVars>
          <dgm:dir/>
          <dgm:resizeHandles val="exact"/>
        </dgm:presLayoutVars>
      </dgm:prSet>
      <dgm:spPr/>
    </dgm:pt>
    <dgm:pt modelId="{AA4CC340-7180-4823-952D-94F890832AEB}" type="pres">
      <dgm:prSet presAssocID="{F2ABF0CA-29B8-42A6-B06E-A953750098D5}" presName="arrow" presStyleLbl="node1" presStyleIdx="0" presStyleCnt="2">
        <dgm:presLayoutVars>
          <dgm:bulletEnabled val="1"/>
        </dgm:presLayoutVars>
      </dgm:prSet>
      <dgm:spPr/>
    </dgm:pt>
    <dgm:pt modelId="{3325D686-86EB-48D6-8B2F-7CB14DA136E4}" type="pres">
      <dgm:prSet presAssocID="{D4518AAA-0AB9-48F4-89AB-1370DDB80FEE}" presName="arrow" presStyleLbl="node1" presStyleIdx="1" presStyleCnt="2">
        <dgm:presLayoutVars>
          <dgm:bulletEnabled val="1"/>
        </dgm:presLayoutVars>
      </dgm:prSet>
      <dgm:spPr/>
    </dgm:pt>
  </dgm:ptLst>
  <dgm:cxnLst>
    <dgm:cxn modelId="{B3FA8074-00F3-402C-80E5-1CEFB2F64CAB}" srcId="{D1D47300-63F4-4492-B196-49CB59D71E30}" destId="{F2ABF0CA-29B8-42A6-B06E-A953750098D5}" srcOrd="0" destOrd="0" parTransId="{05E5D24C-04D5-4687-B04F-6D257B693D10}" sibTransId="{C28929EE-EEA3-47F1-B0D4-B8CE1C528F8E}"/>
    <dgm:cxn modelId="{A2904D55-A4AC-4B2E-8F33-C173F22F2DE4}" type="presOf" srcId="{D4518AAA-0AB9-48F4-89AB-1370DDB80FEE}" destId="{3325D686-86EB-48D6-8B2F-7CB14DA136E4}" srcOrd="0" destOrd="0" presId="urn:microsoft.com/office/officeart/2005/8/layout/arrow5"/>
    <dgm:cxn modelId="{4A02D87B-AF83-4D85-9D22-C1C821687527}" type="presOf" srcId="{F2ABF0CA-29B8-42A6-B06E-A953750098D5}" destId="{AA4CC340-7180-4823-952D-94F890832AEB}" srcOrd="0" destOrd="0" presId="urn:microsoft.com/office/officeart/2005/8/layout/arrow5"/>
    <dgm:cxn modelId="{11BED3D9-AAF2-4BE1-AC52-C3ADB16663F2}" type="presOf" srcId="{D1D47300-63F4-4492-B196-49CB59D71E30}" destId="{8399BE96-BA1D-4389-BFC3-2273A2B37038}" srcOrd="0" destOrd="0" presId="urn:microsoft.com/office/officeart/2005/8/layout/arrow5"/>
    <dgm:cxn modelId="{01F725DF-0E96-4D83-942E-0DBF94D1B7B2}" srcId="{D1D47300-63F4-4492-B196-49CB59D71E30}" destId="{D4518AAA-0AB9-48F4-89AB-1370DDB80FEE}" srcOrd="1" destOrd="0" parTransId="{D18EE3AB-3879-4682-8DE0-E74DF23D09E7}" sibTransId="{0BFF9FE7-704D-46FC-B522-71B2EE75C848}"/>
    <dgm:cxn modelId="{FB464D07-D031-471C-B37E-19C29DD08952}" type="presParOf" srcId="{8399BE96-BA1D-4389-BFC3-2273A2B37038}" destId="{AA4CC340-7180-4823-952D-94F890832AEB}" srcOrd="0" destOrd="0" presId="urn:microsoft.com/office/officeart/2005/8/layout/arrow5"/>
    <dgm:cxn modelId="{65B8EB5F-FF4E-4661-B6C7-D0121DF0EFCB}" type="presParOf" srcId="{8399BE96-BA1D-4389-BFC3-2273A2B37038}" destId="{3325D686-86EB-48D6-8B2F-7CB14DA136E4}"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755DBB-417B-4824-958D-16B0FA34B2A2}" type="doc">
      <dgm:prSet loTypeId="urn:microsoft.com/office/officeart/2009/layout/CircleArrowProcess" loCatId="cycle" qsTypeId="urn:microsoft.com/office/officeart/2005/8/quickstyle/simple2" qsCatId="simple" csTypeId="urn:microsoft.com/office/officeart/2005/8/colors/colorful5" csCatId="colorful" phldr="1"/>
      <dgm:spPr/>
      <dgm:t>
        <a:bodyPr/>
        <a:lstStyle/>
        <a:p>
          <a:endParaRPr lang="es-MX"/>
        </a:p>
      </dgm:t>
    </dgm:pt>
    <dgm:pt modelId="{AACAF4D9-09E9-42BA-8D6F-38C401A793F6}">
      <dgm:prSet phldrT="[Texto]"/>
      <dgm:spPr/>
      <dgm:t>
        <a:bodyPr/>
        <a:lstStyle/>
        <a:p>
          <a:r>
            <a:rPr lang="es-MX" b="1" dirty="0"/>
            <a:t>Toda aquella información que se encuentre relacionada con los usuarios del servicio público de correos y de los servicios diversos, de conformidad con la Ley del Servicio Postal Mexicano</a:t>
          </a:r>
        </a:p>
      </dgm:t>
    </dgm:pt>
    <dgm:pt modelId="{37109BB4-ADA4-4C52-B645-694E2F6F7F42}" type="parTrans" cxnId="{D28036DA-0669-485C-8103-9D5C1F058147}">
      <dgm:prSet/>
      <dgm:spPr/>
      <dgm:t>
        <a:bodyPr/>
        <a:lstStyle/>
        <a:p>
          <a:endParaRPr lang="es-MX"/>
        </a:p>
      </dgm:t>
    </dgm:pt>
    <dgm:pt modelId="{89FFCB98-DD91-4FAA-9198-2123A5722C6F}" type="sibTrans" cxnId="{D28036DA-0669-485C-8103-9D5C1F058147}">
      <dgm:prSet/>
      <dgm:spPr/>
      <dgm:t>
        <a:bodyPr/>
        <a:lstStyle/>
        <a:p>
          <a:endParaRPr lang="es-MX"/>
        </a:p>
      </dgm:t>
    </dgm:pt>
    <dgm:pt modelId="{62D21503-F371-41C4-BB1F-77FE5430850B}" type="pres">
      <dgm:prSet presAssocID="{7D755DBB-417B-4824-958D-16B0FA34B2A2}" presName="Name0" presStyleCnt="0">
        <dgm:presLayoutVars>
          <dgm:chMax val="7"/>
          <dgm:chPref val="7"/>
          <dgm:dir/>
          <dgm:animLvl val="lvl"/>
        </dgm:presLayoutVars>
      </dgm:prSet>
      <dgm:spPr/>
    </dgm:pt>
    <dgm:pt modelId="{BB24132C-E615-4C26-919F-F21C0110AA88}" type="pres">
      <dgm:prSet presAssocID="{AACAF4D9-09E9-42BA-8D6F-38C401A793F6}" presName="Accent1" presStyleCnt="0"/>
      <dgm:spPr/>
    </dgm:pt>
    <dgm:pt modelId="{E960F5F4-3700-401C-BFAE-96E41D130B7C}" type="pres">
      <dgm:prSet presAssocID="{AACAF4D9-09E9-42BA-8D6F-38C401A793F6}" presName="Accent" presStyleLbl="node1" presStyleIdx="0" presStyleCnt="1" custScaleX="164732" custScaleY="154254"/>
      <dgm:spPr/>
    </dgm:pt>
    <dgm:pt modelId="{94EC2C6B-7413-4B24-92CC-8F640092C40E}" type="pres">
      <dgm:prSet presAssocID="{AACAF4D9-09E9-42BA-8D6F-38C401A793F6}" presName="Parent1" presStyleLbl="revTx" presStyleIdx="0" presStyleCnt="1" custScaleX="185506" custScaleY="291559">
        <dgm:presLayoutVars>
          <dgm:chMax val="1"/>
          <dgm:chPref val="1"/>
          <dgm:bulletEnabled val="1"/>
        </dgm:presLayoutVars>
      </dgm:prSet>
      <dgm:spPr/>
    </dgm:pt>
  </dgm:ptLst>
  <dgm:cxnLst>
    <dgm:cxn modelId="{7BA46D5B-F75A-4770-BDAD-661D8088C3D2}" type="presOf" srcId="{AACAF4D9-09E9-42BA-8D6F-38C401A793F6}" destId="{94EC2C6B-7413-4B24-92CC-8F640092C40E}" srcOrd="0" destOrd="0" presId="urn:microsoft.com/office/officeart/2009/layout/CircleArrowProcess"/>
    <dgm:cxn modelId="{B3AF517E-DA8D-487F-8AB7-30BE459C6D27}" type="presOf" srcId="{7D755DBB-417B-4824-958D-16B0FA34B2A2}" destId="{62D21503-F371-41C4-BB1F-77FE5430850B}" srcOrd="0" destOrd="0" presId="urn:microsoft.com/office/officeart/2009/layout/CircleArrowProcess"/>
    <dgm:cxn modelId="{D28036DA-0669-485C-8103-9D5C1F058147}" srcId="{7D755DBB-417B-4824-958D-16B0FA34B2A2}" destId="{AACAF4D9-09E9-42BA-8D6F-38C401A793F6}" srcOrd="0" destOrd="0" parTransId="{37109BB4-ADA4-4C52-B645-694E2F6F7F42}" sibTransId="{89FFCB98-DD91-4FAA-9198-2123A5722C6F}"/>
    <dgm:cxn modelId="{5521327D-9980-4FDC-9B34-39F852A05359}" type="presParOf" srcId="{62D21503-F371-41C4-BB1F-77FE5430850B}" destId="{BB24132C-E615-4C26-919F-F21C0110AA88}" srcOrd="0" destOrd="0" presId="urn:microsoft.com/office/officeart/2009/layout/CircleArrowProcess"/>
    <dgm:cxn modelId="{9BF8EAF0-271B-4656-AA53-9289BFD9BF1F}" type="presParOf" srcId="{BB24132C-E615-4C26-919F-F21C0110AA88}" destId="{E960F5F4-3700-401C-BFAE-96E41D130B7C}" srcOrd="0" destOrd="0" presId="urn:microsoft.com/office/officeart/2009/layout/CircleArrowProcess"/>
    <dgm:cxn modelId="{B6B91180-412D-4549-A4DD-F0653B955486}" type="presParOf" srcId="{62D21503-F371-41C4-BB1F-77FE5430850B}" destId="{94EC2C6B-7413-4B24-92CC-8F640092C40E}" srcOrd="1"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A43670-0565-4E07-93A7-899E62FE5850}" type="doc">
      <dgm:prSet loTypeId="urn:microsoft.com/office/officeart/2005/8/layout/hList3" loCatId="list" qsTypeId="urn:microsoft.com/office/officeart/2005/8/quickstyle/simple1" qsCatId="simple" csTypeId="urn:microsoft.com/office/officeart/2005/8/colors/colorful2" csCatId="colorful" phldr="1"/>
      <dgm:spPr/>
      <dgm:t>
        <a:bodyPr/>
        <a:lstStyle/>
        <a:p>
          <a:endParaRPr lang="es-MX"/>
        </a:p>
      </dgm:t>
    </dgm:pt>
    <dgm:pt modelId="{3C31B7D2-503A-4860-8BE0-9C060A8FFC2C}">
      <dgm:prSet phldrT="[Texto]"/>
      <dgm:spPr/>
      <dgm:t>
        <a:bodyPr/>
        <a:lstStyle/>
        <a:p>
          <a:r>
            <a:rPr lang="es-MX" dirty="0"/>
            <a:t>Podrá considerarse como información reservada que compromete la defensa nacional</a:t>
          </a:r>
        </a:p>
      </dgm:t>
    </dgm:pt>
    <dgm:pt modelId="{BA37C961-EC4E-4DD8-9E21-EDBF18EDC7BA}" type="parTrans" cxnId="{9CAB77F5-E963-4C85-8523-686A6280C657}">
      <dgm:prSet/>
      <dgm:spPr/>
      <dgm:t>
        <a:bodyPr/>
        <a:lstStyle/>
        <a:p>
          <a:endParaRPr lang="es-MX"/>
        </a:p>
      </dgm:t>
    </dgm:pt>
    <dgm:pt modelId="{9155D3D2-89B7-407A-AB4A-026C02D2D37E}" type="sibTrans" cxnId="{9CAB77F5-E963-4C85-8523-686A6280C657}">
      <dgm:prSet/>
      <dgm:spPr/>
      <dgm:t>
        <a:bodyPr/>
        <a:lstStyle/>
        <a:p>
          <a:endParaRPr lang="es-MX"/>
        </a:p>
      </dgm:t>
    </dgm:pt>
    <dgm:pt modelId="{8CB22ED0-87AB-46DE-AA17-357384C58DFE}">
      <dgm:prSet phldrT="[Texto]"/>
      <dgm:spPr>
        <a:solidFill>
          <a:srgbClr val="92D050"/>
        </a:solidFill>
      </dgm:spPr>
      <dgm:t>
        <a:bodyPr/>
        <a:lstStyle/>
        <a:p>
          <a:r>
            <a:rPr lang="es-MX" b="1" dirty="0">
              <a:solidFill>
                <a:schemeClr val="tx1"/>
              </a:solidFill>
            </a:rPr>
            <a:t>Que difunda, actualice o potencialice un riesgo o amenaza que ponga en peligro las misiones generales del Ejército, Fuerza Aérea Mexicana o Armada de México, relacionadas con la defensa del Estado mexicano, para salvaguardar la soberanía y defender la integridad y permanencia del territorio nacional.</a:t>
          </a:r>
        </a:p>
      </dgm:t>
    </dgm:pt>
    <dgm:pt modelId="{ACB74D1A-3760-4EC7-A90F-2EC3FDB5288E}" type="parTrans" cxnId="{EB2EC6CA-8A57-47FA-BD00-C1F8FE7640FC}">
      <dgm:prSet/>
      <dgm:spPr/>
      <dgm:t>
        <a:bodyPr/>
        <a:lstStyle/>
        <a:p>
          <a:endParaRPr lang="es-MX"/>
        </a:p>
      </dgm:t>
    </dgm:pt>
    <dgm:pt modelId="{E94E7849-3F9F-4BBD-84F7-FA1AC56E99B3}" type="sibTrans" cxnId="{EB2EC6CA-8A57-47FA-BD00-C1F8FE7640FC}">
      <dgm:prSet/>
      <dgm:spPr/>
      <dgm:t>
        <a:bodyPr/>
        <a:lstStyle/>
        <a:p>
          <a:endParaRPr lang="es-MX"/>
        </a:p>
      </dgm:t>
    </dgm:pt>
    <dgm:pt modelId="{81CAD270-31EA-4853-95BC-06CB1E679711}" type="pres">
      <dgm:prSet presAssocID="{E7A43670-0565-4E07-93A7-899E62FE5850}" presName="composite" presStyleCnt="0">
        <dgm:presLayoutVars>
          <dgm:chMax val="1"/>
          <dgm:dir/>
          <dgm:resizeHandles val="exact"/>
        </dgm:presLayoutVars>
      </dgm:prSet>
      <dgm:spPr/>
    </dgm:pt>
    <dgm:pt modelId="{5AFFA203-52EE-402D-826F-677874F143C5}" type="pres">
      <dgm:prSet presAssocID="{3C31B7D2-503A-4860-8BE0-9C060A8FFC2C}" presName="roof" presStyleLbl="dkBgShp" presStyleIdx="0" presStyleCnt="2"/>
      <dgm:spPr/>
    </dgm:pt>
    <dgm:pt modelId="{CA2BCAD5-CECF-41C9-84EA-1EAB86F9AC1F}" type="pres">
      <dgm:prSet presAssocID="{3C31B7D2-503A-4860-8BE0-9C060A8FFC2C}" presName="pillars" presStyleCnt="0"/>
      <dgm:spPr/>
    </dgm:pt>
    <dgm:pt modelId="{B13BD4E7-4C3E-4D26-8985-7E86274B51F3}" type="pres">
      <dgm:prSet presAssocID="{3C31B7D2-503A-4860-8BE0-9C060A8FFC2C}" presName="pillar1" presStyleLbl="node1" presStyleIdx="0" presStyleCnt="1">
        <dgm:presLayoutVars>
          <dgm:bulletEnabled val="1"/>
        </dgm:presLayoutVars>
      </dgm:prSet>
      <dgm:spPr/>
    </dgm:pt>
    <dgm:pt modelId="{7198F58C-3B8A-4468-9C82-296E11DE480B}" type="pres">
      <dgm:prSet presAssocID="{3C31B7D2-503A-4860-8BE0-9C060A8FFC2C}" presName="base" presStyleLbl="dkBgShp" presStyleIdx="1" presStyleCnt="2"/>
      <dgm:spPr/>
    </dgm:pt>
  </dgm:ptLst>
  <dgm:cxnLst>
    <dgm:cxn modelId="{0BC6D135-77F7-488C-979E-7BC31C319E86}" type="presOf" srcId="{8CB22ED0-87AB-46DE-AA17-357384C58DFE}" destId="{B13BD4E7-4C3E-4D26-8985-7E86274B51F3}" srcOrd="0" destOrd="0" presId="urn:microsoft.com/office/officeart/2005/8/layout/hList3"/>
    <dgm:cxn modelId="{DE9687A6-599F-445F-9976-0A696ECCA61B}" type="presOf" srcId="{3C31B7D2-503A-4860-8BE0-9C060A8FFC2C}" destId="{5AFFA203-52EE-402D-826F-677874F143C5}" srcOrd="0" destOrd="0" presId="urn:microsoft.com/office/officeart/2005/8/layout/hList3"/>
    <dgm:cxn modelId="{EB2EC6CA-8A57-47FA-BD00-C1F8FE7640FC}" srcId="{3C31B7D2-503A-4860-8BE0-9C060A8FFC2C}" destId="{8CB22ED0-87AB-46DE-AA17-357384C58DFE}" srcOrd="0" destOrd="0" parTransId="{ACB74D1A-3760-4EC7-A90F-2EC3FDB5288E}" sibTransId="{E94E7849-3F9F-4BBD-84F7-FA1AC56E99B3}"/>
    <dgm:cxn modelId="{375F3EDB-9FF4-4CEC-AFCB-F5D0D19A69D9}" type="presOf" srcId="{E7A43670-0565-4E07-93A7-899E62FE5850}" destId="{81CAD270-31EA-4853-95BC-06CB1E679711}" srcOrd="0" destOrd="0" presId="urn:microsoft.com/office/officeart/2005/8/layout/hList3"/>
    <dgm:cxn modelId="{9CAB77F5-E963-4C85-8523-686A6280C657}" srcId="{E7A43670-0565-4E07-93A7-899E62FE5850}" destId="{3C31B7D2-503A-4860-8BE0-9C060A8FFC2C}" srcOrd="0" destOrd="0" parTransId="{BA37C961-EC4E-4DD8-9E21-EDBF18EDC7BA}" sibTransId="{9155D3D2-89B7-407A-AB4A-026C02D2D37E}"/>
    <dgm:cxn modelId="{6097165B-CAAB-4FB1-AFAE-3A346DF26508}" type="presParOf" srcId="{81CAD270-31EA-4853-95BC-06CB1E679711}" destId="{5AFFA203-52EE-402D-826F-677874F143C5}" srcOrd="0" destOrd="0" presId="urn:microsoft.com/office/officeart/2005/8/layout/hList3"/>
    <dgm:cxn modelId="{9ADF9DD8-62CA-40B1-9D6D-B689A8B63731}" type="presParOf" srcId="{81CAD270-31EA-4853-95BC-06CB1E679711}" destId="{CA2BCAD5-CECF-41C9-84EA-1EAB86F9AC1F}" srcOrd="1" destOrd="0" presId="urn:microsoft.com/office/officeart/2005/8/layout/hList3"/>
    <dgm:cxn modelId="{0C09DDE1-39B1-4C83-843E-EA954F46E293}" type="presParOf" srcId="{CA2BCAD5-CECF-41C9-84EA-1EAB86F9AC1F}" destId="{B13BD4E7-4C3E-4D26-8985-7E86274B51F3}" srcOrd="0" destOrd="0" presId="urn:microsoft.com/office/officeart/2005/8/layout/hList3"/>
    <dgm:cxn modelId="{2F807407-B2FA-4909-B7FE-F80C3A1435FE}" type="presParOf" srcId="{81CAD270-31EA-4853-95BC-06CB1E679711}" destId="{7198F58C-3B8A-4468-9C82-296E11DE480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452BA3B-08A9-4BCA-B9DA-1C030E20854A}" type="doc">
      <dgm:prSet loTypeId="urn:microsoft.com/office/officeart/2005/8/layout/chevron1" loCatId="process" qsTypeId="urn:microsoft.com/office/officeart/2005/8/quickstyle/simple1" qsCatId="simple" csTypeId="urn:microsoft.com/office/officeart/2005/8/colors/colorful4" csCatId="colorful" phldr="1"/>
      <dgm:spPr/>
    </dgm:pt>
    <dgm:pt modelId="{6F3FF06C-1DDC-40EC-98C2-A41B27904FCB}">
      <dgm:prSet phldrT="[Texto]"/>
      <dgm:spPr/>
      <dgm:t>
        <a:bodyPr/>
        <a:lstStyle/>
        <a:p>
          <a:r>
            <a:rPr lang="es-MX" b="1" dirty="0">
              <a:solidFill>
                <a:schemeClr val="bg1"/>
              </a:solidFill>
            </a:rPr>
            <a:t>Negociaciones internacionales: diálogo entre las autoridades mexicanas y los representantes de otros Estados u organismos internacionales, destinadas a alcanzar un objetivo de carácter internacional.</a:t>
          </a:r>
        </a:p>
      </dgm:t>
    </dgm:pt>
    <dgm:pt modelId="{C30C6367-9432-456F-9708-B962589475B3}" type="parTrans" cxnId="{D6696302-3966-4110-96EC-564131C66473}">
      <dgm:prSet/>
      <dgm:spPr/>
      <dgm:t>
        <a:bodyPr/>
        <a:lstStyle/>
        <a:p>
          <a:endParaRPr lang="es-MX"/>
        </a:p>
      </dgm:t>
    </dgm:pt>
    <dgm:pt modelId="{AF3609AA-D1EF-4D49-9E74-D9FDB07AB7F4}" type="sibTrans" cxnId="{D6696302-3966-4110-96EC-564131C66473}">
      <dgm:prSet/>
      <dgm:spPr/>
      <dgm:t>
        <a:bodyPr/>
        <a:lstStyle/>
        <a:p>
          <a:endParaRPr lang="es-MX"/>
        </a:p>
      </dgm:t>
    </dgm:pt>
    <dgm:pt modelId="{EAF23C41-A397-4845-8EE7-73F93BDA381D}">
      <dgm:prSet phldrT="[Texto]"/>
      <dgm:spPr/>
      <dgm:t>
        <a:bodyPr/>
        <a:lstStyle/>
        <a:p>
          <a:r>
            <a:rPr lang="es-MX" b="1" dirty="0">
              <a:solidFill>
                <a:schemeClr val="tx1"/>
              </a:solidFill>
            </a:rPr>
            <a:t>Las relaciones internacionales entre México y otros Estados u organismos internacionales.</a:t>
          </a:r>
        </a:p>
      </dgm:t>
    </dgm:pt>
    <dgm:pt modelId="{BACDCDBC-E276-405A-A1F5-BFC9B1CEC445}" type="parTrans" cxnId="{61D3B405-64A3-4343-B2C1-B60EDEC7A845}">
      <dgm:prSet/>
      <dgm:spPr/>
      <dgm:t>
        <a:bodyPr/>
        <a:lstStyle/>
        <a:p>
          <a:endParaRPr lang="es-MX"/>
        </a:p>
      </dgm:t>
    </dgm:pt>
    <dgm:pt modelId="{8B77F8F7-E73E-4F85-8CC5-A99B36BCE119}" type="sibTrans" cxnId="{61D3B405-64A3-4343-B2C1-B60EDEC7A845}">
      <dgm:prSet/>
      <dgm:spPr/>
      <dgm:t>
        <a:bodyPr/>
        <a:lstStyle/>
        <a:p>
          <a:endParaRPr lang="es-MX"/>
        </a:p>
      </dgm:t>
    </dgm:pt>
    <dgm:pt modelId="{62687E4C-AA32-46E5-983E-ED97F6CC2983}" type="pres">
      <dgm:prSet presAssocID="{A452BA3B-08A9-4BCA-B9DA-1C030E20854A}" presName="Name0" presStyleCnt="0">
        <dgm:presLayoutVars>
          <dgm:dir/>
          <dgm:animLvl val="lvl"/>
          <dgm:resizeHandles val="exact"/>
        </dgm:presLayoutVars>
      </dgm:prSet>
      <dgm:spPr/>
    </dgm:pt>
    <dgm:pt modelId="{CF571563-F8B5-4FA5-8C72-33FC65850C36}" type="pres">
      <dgm:prSet presAssocID="{6F3FF06C-1DDC-40EC-98C2-A41B27904FCB}" presName="parTxOnly" presStyleLbl="node1" presStyleIdx="0" presStyleCnt="2" custScaleY="145747">
        <dgm:presLayoutVars>
          <dgm:chMax val="0"/>
          <dgm:chPref val="0"/>
          <dgm:bulletEnabled val="1"/>
        </dgm:presLayoutVars>
      </dgm:prSet>
      <dgm:spPr/>
    </dgm:pt>
    <dgm:pt modelId="{D7497BB0-F5BB-4F08-9D98-E508D8BE5E36}" type="pres">
      <dgm:prSet presAssocID="{AF3609AA-D1EF-4D49-9E74-D9FDB07AB7F4}" presName="parTxOnlySpace" presStyleCnt="0"/>
      <dgm:spPr/>
    </dgm:pt>
    <dgm:pt modelId="{5E944E2A-6C2C-4D29-953A-AB90D9A46218}" type="pres">
      <dgm:prSet presAssocID="{EAF23C41-A397-4845-8EE7-73F93BDA381D}" presName="parTxOnly" presStyleLbl="node1" presStyleIdx="1" presStyleCnt="2" custScaleY="145747">
        <dgm:presLayoutVars>
          <dgm:chMax val="0"/>
          <dgm:chPref val="0"/>
          <dgm:bulletEnabled val="1"/>
        </dgm:presLayoutVars>
      </dgm:prSet>
      <dgm:spPr/>
    </dgm:pt>
  </dgm:ptLst>
  <dgm:cxnLst>
    <dgm:cxn modelId="{D6696302-3966-4110-96EC-564131C66473}" srcId="{A452BA3B-08A9-4BCA-B9DA-1C030E20854A}" destId="{6F3FF06C-1DDC-40EC-98C2-A41B27904FCB}" srcOrd="0" destOrd="0" parTransId="{C30C6367-9432-456F-9708-B962589475B3}" sibTransId="{AF3609AA-D1EF-4D49-9E74-D9FDB07AB7F4}"/>
    <dgm:cxn modelId="{61D3B405-64A3-4343-B2C1-B60EDEC7A845}" srcId="{A452BA3B-08A9-4BCA-B9DA-1C030E20854A}" destId="{EAF23C41-A397-4845-8EE7-73F93BDA381D}" srcOrd="1" destOrd="0" parTransId="{BACDCDBC-E276-405A-A1F5-BFC9B1CEC445}" sibTransId="{8B77F8F7-E73E-4F85-8CC5-A99B36BCE119}"/>
    <dgm:cxn modelId="{531F0B32-3D0D-43AC-982C-9CF6882AF73C}" type="presOf" srcId="{6F3FF06C-1DDC-40EC-98C2-A41B27904FCB}" destId="{CF571563-F8B5-4FA5-8C72-33FC65850C36}" srcOrd="0" destOrd="0" presId="urn:microsoft.com/office/officeart/2005/8/layout/chevron1"/>
    <dgm:cxn modelId="{54CE836E-DEAF-47B1-A595-137E630FB0E8}" type="presOf" srcId="{EAF23C41-A397-4845-8EE7-73F93BDA381D}" destId="{5E944E2A-6C2C-4D29-953A-AB90D9A46218}" srcOrd="0" destOrd="0" presId="urn:microsoft.com/office/officeart/2005/8/layout/chevron1"/>
    <dgm:cxn modelId="{3A91B0E5-D17F-41B4-AF46-D22FC044057B}" type="presOf" srcId="{A452BA3B-08A9-4BCA-B9DA-1C030E20854A}" destId="{62687E4C-AA32-46E5-983E-ED97F6CC2983}" srcOrd="0" destOrd="0" presId="urn:microsoft.com/office/officeart/2005/8/layout/chevron1"/>
    <dgm:cxn modelId="{FC3BBBC4-4DFC-4339-9376-A6FB0288C335}" type="presParOf" srcId="{62687E4C-AA32-46E5-983E-ED97F6CC2983}" destId="{CF571563-F8B5-4FA5-8C72-33FC65850C36}" srcOrd="0" destOrd="0" presId="urn:microsoft.com/office/officeart/2005/8/layout/chevron1"/>
    <dgm:cxn modelId="{FFEA0ADD-606F-46E5-94E6-4BC8FDE37670}" type="presParOf" srcId="{62687E4C-AA32-46E5-983E-ED97F6CC2983}" destId="{D7497BB0-F5BB-4F08-9D98-E508D8BE5E36}" srcOrd="1" destOrd="0" presId="urn:microsoft.com/office/officeart/2005/8/layout/chevron1"/>
    <dgm:cxn modelId="{FBDE595D-817C-4AC3-836F-2C96825CF1EA}" type="presParOf" srcId="{62687E4C-AA32-46E5-983E-ED97F6CC2983}" destId="{5E944E2A-6C2C-4D29-953A-AB90D9A46218}"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063FE5-1903-43BB-8433-D372055E215E}" type="doc">
      <dgm:prSet loTypeId="urn:microsoft.com/office/officeart/2005/8/layout/default" loCatId="list" qsTypeId="urn:microsoft.com/office/officeart/2005/8/quickstyle/simple1" qsCatId="simple" csTypeId="urn:microsoft.com/office/officeart/2005/8/colors/colorful4" csCatId="colorful" phldr="1"/>
      <dgm:spPr/>
    </dgm:pt>
    <dgm:pt modelId="{80279CE5-2480-4528-853B-E8498824E5FF}">
      <dgm:prSet phldrT="[Texto]" custT="1"/>
      <dgm:spPr/>
      <dgm:t>
        <a:bodyPr/>
        <a:lstStyle/>
        <a:p>
          <a:r>
            <a:rPr lang="es-MX" sz="2000" dirty="0"/>
            <a:t>Que existan datos ciertos y verificables de la voluntad expresa e inequívoca que demuestren la confidencialidad de la información entregada al Estado mexicano. </a:t>
          </a:r>
        </a:p>
      </dgm:t>
    </dgm:pt>
    <dgm:pt modelId="{0BE2BA11-1E34-46DD-82EF-3A18CCB03619}" type="parTrans" cxnId="{CC166A6E-6C88-4B7E-96A0-A49527304BDE}">
      <dgm:prSet/>
      <dgm:spPr/>
      <dgm:t>
        <a:bodyPr/>
        <a:lstStyle/>
        <a:p>
          <a:endParaRPr lang="es-MX"/>
        </a:p>
      </dgm:t>
    </dgm:pt>
    <dgm:pt modelId="{49F075E3-7345-4594-A2B3-F877EAE41781}" type="sibTrans" cxnId="{CC166A6E-6C88-4B7E-96A0-A49527304BDE}">
      <dgm:prSet/>
      <dgm:spPr/>
      <dgm:t>
        <a:bodyPr/>
        <a:lstStyle/>
        <a:p>
          <a:endParaRPr lang="es-MX"/>
        </a:p>
      </dgm:t>
    </dgm:pt>
    <dgm:pt modelId="{F398B25F-9024-4A52-A6F3-53A4600BD7FF}">
      <dgm:prSet phldrT="[Texto]" custT="1"/>
      <dgm:spPr/>
      <dgm:t>
        <a:bodyPr/>
        <a:lstStyle/>
        <a:p>
          <a:r>
            <a:rPr lang="es-MX" sz="2000" dirty="0"/>
            <a:t>Que la confidencialidad de la información surja de una norma del derecho internacional vigente y aplicable al caso concreto; o del documento constitutivo o las reglas de operación del organismo internacional de que se trate. </a:t>
          </a:r>
        </a:p>
      </dgm:t>
    </dgm:pt>
    <dgm:pt modelId="{797E5458-0454-4B97-B461-9CDF49D9EAE1}" type="parTrans" cxnId="{25374C30-EA21-42BF-9519-226E819092C8}">
      <dgm:prSet/>
      <dgm:spPr/>
      <dgm:t>
        <a:bodyPr/>
        <a:lstStyle/>
        <a:p>
          <a:endParaRPr lang="es-MX"/>
        </a:p>
      </dgm:t>
    </dgm:pt>
    <dgm:pt modelId="{5B5FF0A0-78EC-4CB3-96D6-E596306B23E5}" type="sibTrans" cxnId="{25374C30-EA21-42BF-9519-226E819092C8}">
      <dgm:prSet/>
      <dgm:spPr/>
      <dgm:t>
        <a:bodyPr/>
        <a:lstStyle/>
        <a:p>
          <a:endParaRPr lang="es-MX"/>
        </a:p>
      </dgm:t>
    </dgm:pt>
    <dgm:pt modelId="{2CCDB7FC-35BF-45C9-B371-7BE0EF2A9493}" type="pres">
      <dgm:prSet presAssocID="{74063FE5-1903-43BB-8433-D372055E215E}" presName="diagram" presStyleCnt="0">
        <dgm:presLayoutVars>
          <dgm:dir/>
          <dgm:resizeHandles val="exact"/>
        </dgm:presLayoutVars>
      </dgm:prSet>
      <dgm:spPr/>
    </dgm:pt>
    <dgm:pt modelId="{CAB816DC-7AC7-4691-BBBC-378AA1B0E715}" type="pres">
      <dgm:prSet presAssocID="{80279CE5-2480-4528-853B-E8498824E5FF}" presName="node" presStyleLbl="node1" presStyleIdx="0" presStyleCnt="2" custLinFactNeighborX="-772" custLinFactNeighborY="-28153">
        <dgm:presLayoutVars>
          <dgm:bulletEnabled val="1"/>
        </dgm:presLayoutVars>
      </dgm:prSet>
      <dgm:spPr/>
    </dgm:pt>
    <dgm:pt modelId="{EB8FDE71-3DCB-482E-B75A-4DF361A068B2}" type="pres">
      <dgm:prSet presAssocID="{49F075E3-7345-4594-A2B3-F877EAE41781}" presName="sibTrans" presStyleCnt="0"/>
      <dgm:spPr/>
    </dgm:pt>
    <dgm:pt modelId="{E4DE5BB5-AFCB-4003-AAEE-174FC45F0077}" type="pres">
      <dgm:prSet presAssocID="{F398B25F-9024-4A52-A6F3-53A4600BD7FF}" presName="node" presStyleLbl="node1" presStyleIdx="1" presStyleCnt="2" custLinFactNeighborX="532" custLinFactNeighborY="-28407">
        <dgm:presLayoutVars>
          <dgm:bulletEnabled val="1"/>
        </dgm:presLayoutVars>
      </dgm:prSet>
      <dgm:spPr/>
    </dgm:pt>
  </dgm:ptLst>
  <dgm:cxnLst>
    <dgm:cxn modelId="{1ADDFB25-A388-4197-8289-0ACB9083E012}" type="presOf" srcId="{F398B25F-9024-4A52-A6F3-53A4600BD7FF}" destId="{E4DE5BB5-AFCB-4003-AAEE-174FC45F0077}" srcOrd="0" destOrd="0" presId="urn:microsoft.com/office/officeart/2005/8/layout/default"/>
    <dgm:cxn modelId="{25374C30-EA21-42BF-9519-226E819092C8}" srcId="{74063FE5-1903-43BB-8433-D372055E215E}" destId="{F398B25F-9024-4A52-A6F3-53A4600BD7FF}" srcOrd="1" destOrd="0" parTransId="{797E5458-0454-4B97-B461-9CDF49D9EAE1}" sibTransId="{5B5FF0A0-78EC-4CB3-96D6-E596306B23E5}"/>
    <dgm:cxn modelId="{CB177F40-2AAF-4BB5-AE70-6302FFEEEA1B}" type="presOf" srcId="{74063FE5-1903-43BB-8433-D372055E215E}" destId="{2CCDB7FC-35BF-45C9-B371-7BE0EF2A9493}" srcOrd="0" destOrd="0" presId="urn:microsoft.com/office/officeart/2005/8/layout/default"/>
    <dgm:cxn modelId="{CC166A6E-6C88-4B7E-96A0-A49527304BDE}" srcId="{74063FE5-1903-43BB-8433-D372055E215E}" destId="{80279CE5-2480-4528-853B-E8498824E5FF}" srcOrd="0" destOrd="0" parTransId="{0BE2BA11-1E34-46DD-82EF-3A18CCB03619}" sibTransId="{49F075E3-7345-4594-A2B3-F877EAE41781}"/>
    <dgm:cxn modelId="{9594D7BE-02FC-46FD-8D06-E0292892399A}" type="presOf" srcId="{80279CE5-2480-4528-853B-E8498824E5FF}" destId="{CAB816DC-7AC7-4691-BBBC-378AA1B0E715}" srcOrd="0" destOrd="0" presId="urn:microsoft.com/office/officeart/2005/8/layout/default"/>
    <dgm:cxn modelId="{F67908B1-5421-4600-B0BC-08AA3F7A228F}" type="presParOf" srcId="{2CCDB7FC-35BF-45C9-B371-7BE0EF2A9493}" destId="{CAB816DC-7AC7-4691-BBBC-378AA1B0E715}" srcOrd="0" destOrd="0" presId="urn:microsoft.com/office/officeart/2005/8/layout/default"/>
    <dgm:cxn modelId="{FF0BA6CB-48BB-4434-9F95-C8876D0981A7}" type="presParOf" srcId="{2CCDB7FC-35BF-45C9-B371-7BE0EF2A9493}" destId="{EB8FDE71-3DCB-482E-B75A-4DF361A068B2}" srcOrd="1" destOrd="0" presId="urn:microsoft.com/office/officeart/2005/8/layout/default"/>
    <dgm:cxn modelId="{E0CC6F51-C28F-42B0-ADC8-C3C1BE1355EF}" type="presParOf" srcId="{2CCDB7FC-35BF-45C9-B371-7BE0EF2A9493}" destId="{E4DE5BB5-AFCB-4003-AAEE-174FC45F007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563F1F7-98A9-4588-AD54-33BFBD8F8FF6}" type="doc">
      <dgm:prSet loTypeId="urn:microsoft.com/office/officeart/2005/8/layout/hProcess9" loCatId="process" qsTypeId="urn:microsoft.com/office/officeart/2005/8/quickstyle/simple3" qsCatId="simple" csTypeId="urn:microsoft.com/office/officeart/2005/8/colors/colorful4" csCatId="colorful" phldr="1"/>
      <dgm:spPr/>
    </dgm:pt>
    <dgm:pt modelId="{9214830D-669B-4465-AFF1-C9DCF41A8C35}">
      <dgm:prSet phldrT="[Texto]"/>
      <dgm:spPr/>
      <dgm:t>
        <a:bodyPr/>
        <a:lstStyle/>
        <a:p>
          <a:r>
            <a:rPr lang="es-MX" b="1" i="0" dirty="0"/>
            <a:t>Pueda poner en riesgo la vida, seguridad o salud de una persona física</a:t>
          </a:r>
          <a:endParaRPr lang="es-MX" b="1" dirty="0"/>
        </a:p>
      </dgm:t>
    </dgm:pt>
    <dgm:pt modelId="{6543851F-51A4-444B-AD16-C742A4EEE889}" type="parTrans" cxnId="{2C469FF5-4BDE-4B52-9387-26F022F18B18}">
      <dgm:prSet/>
      <dgm:spPr/>
      <dgm:t>
        <a:bodyPr/>
        <a:lstStyle/>
        <a:p>
          <a:endParaRPr lang="es-MX"/>
        </a:p>
      </dgm:t>
    </dgm:pt>
    <dgm:pt modelId="{9E6BB4EC-5A97-46EF-BAFE-3315F955D24E}" type="sibTrans" cxnId="{2C469FF5-4BDE-4B52-9387-26F022F18B18}">
      <dgm:prSet/>
      <dgm:spPr/>
      <dgm:t>
        <a:bodyPr/>
        <a:lstStyle/>
        <a:p>
          <a:endParaRPr lang="es-MX"/>
        </a:p>
      </dgm:t>
    </dgm:pt>
    <dgm:pt modelId="{30DC337D-7DF5-45FA-AFC4-E56D150DAE27}">
      <dgm:prSet phldrT="[Texto]"/>
      <dgm:spPr/>
      <dgm:t>
        <a:bodyPr/>
        <a:lstStyle/>
        <a:p>
          <a:r>
            <a:rPr lang="es-MX" b="1" dirty="0"/>
            <a:t>ACREDITAR NEXO CAUSAL</a:t>
          </a:r>
        </a:p>
      </dgm:t>
    </dgm:pt>
    <dgm:pt modelId="{5A7C846E-94BA-4688-9856-01D64603D1AD}" type="parTrans" cxnId="{B0707DE6-40D8-4DE9-8412-DDA0FB513DFF}">
      <dgm:prSet/>
      <dgm:spPr/>
      <dgm:t>
        <a:bodyPr/>
        <a:lstStyle/>
        <a:p>
          <a:endParaRPr lang="es-MX"/>
        </a:p>
      </dgm:t>
    </dgm:pt>
    <dgm:pt modelId="{ADE71DCE-970C-4425-8403-14DCD9A1F2C7}" type="sibTrans" cxnId="{B0707DE6-40D8-4DE9-8412-DDA0FB513DFF}">
      <dgm:prSet/>
      <dgm:spPr/>
      <dgm:t>
        <a:bodyPr/>
        <a:lstStyle/>
        <a:p>
          <a:endParaRPr lang="es-MX"/>
        </a:p>
      </dgm:t>
    </dgm:pt>
    <dgm:pt modelId="{AA58AB07-C773-4C9F-A93D-B2D65C1C0609}">
      <dgm:prSet phldrT="[Texto]"/>
      <dgm:spPr/>
      <dgm:t>
        <a:bodyPr/>
        <a:lstStyle/>
        <a:p>
          <a:r>
            <a:rPr lang="es-MX" b="1" dirty="0"/>
            <a:t>Entre la divulgación de la información se produzca una afectación, actual y directa a la vida, la seguridad o la salud de una o varias personas</a:t>
          </a:r>
          <a:r>
            <a:rPr lang="es-ES" b="1" dirty="0"/>
            <a:t> determinadas o determinables.</a:t>
          </a:r>
          <a:endParaRPr lang="es-MX" b="1" dirty="0"/>
        </a:p>
      </dgm:t>
    </dgm:pt>
    <dgm:pt modelId="{6AA1A7A4-2B15-4986-84C4-D601A598E51E}" type="parTrans" cxnId="{A519DEE0-ADCE-4D1A-A92C-E637EF4EAC88}">
      <dgm:prSet/>
      <dgm:spPr/>
      <dgm:t>
        <a:bodyPr/>
        <a:lstStyle/>
        <a:p>
          <a:endParaRPr lang="es-MX"/>
        </a:p>
      </dgm:t>
    </dgm:pt>
    <dgm:pt modelId="{901C441E-A721-41F0-BD90-4C678E18094E}" type="sibTrans" cxnId="{A519DEE0-ADCE-4D1A-A92C-E637EF4EAC88}">
      <dgm:prSet/>
      <dgm:spPr/>
      <dgm:t>
        <a:bodyPr/>
        <a:lstStyle/>
        <a:p>
          <a:endParaRPr lang="es-MX"/>
        </a:p>
      </dgm:t>
    </dgm:pt>
    <dgm:pt modelId="{D4346A3E-14DA-4E66-BBF8-AEC89EEBDA94}" type="pres">
      <dgm:prSet presAssocID="{5563F1F7-98A9-4588-AD54-33BFBD8F8FF6}" presName="CompostProcess" presStyleCnt="0">
        <dgm:presLayoutVars>
          <dgm:dir/>
          <dgm:resizeHandles val="exact"/>
        </dgm:presLayoutVars>
      </dgm:prSet>
      <dgm:spPr/>
    </dgm:pt>
    <dgm:pt modelId="{3D5B84C6-8963-4307-B815-35C99F33A168}" type="pres">
      <dgm:prSet presAssocID="{5563F1F7-98A9-4588-AD54-33BFBD8F8FF6}" presName="arrow" presStyleLbl="bgShp" presStyleIdx="0" presStyleCnt="1"/>
      <dgm:spPr/>
    </dgm:pt>
    <dgm:pt modelId="{AC3E40CE-307C-4F61-BD6C-E79F6DD4CA98}" type="pres">
      <dgm:prSet presAssocID="{5563F1F7-98A9-4588-AD54-33BFBD8F8FF6}" presName="linearProcess" presStyleCnt="0"/>
      <dgm:spPr/>
    </dgm:pt>
    <dgm:pt modelId="{FCB73C9D-7426-4622-AD38-761353D93991}" type="pres">
      <dgm:prSet presAssocID="{9214830D-669B-4465-AFF1-C9DCF41A8C35}" presName="textNode" presStyleLbl="node1" presStyleIdx="0" presStyleCnt="3">
        <dgm:presLayoutVars>
          <dgm:bulletEnabled val="1"/>
        </dgm:presLayoutVars>
      </dgm:prSet>
      <dgm:spPr/>
    </dgm:pt>
    <dgm:pt modelId="{19028BF2-5D56-4758-BA4F-550950B30CFD}" type="pres">
      <dgm:prSet presAssocID="{9E6BB4EC-5A97-46EF-BAFE-3315F955D24E}" presName="sibTrans" presStyleCnt="0"/>
      <dgm:spPr/>
    </dgm:pt>
    <dgm:pt modelId="{9BA6D6B2-D1C7-40CC-ACC5-24AED340A6B6}" type="pres">
      <dgm:prSet presAssocID="{30DC337D-7DF5-45FA-AFC4-E56D150DAE27}" presName="textNode" presStyleLbl="node1" presStyleIdx="1" presStyleCnt="3" custLinFactNeighborX="-9894" custLinFactNeighborY="304">
        <dgm:presLayoutVars>
          <dgm:bulletEnabled val="1"/>
        </dgm:presLayoutVars>
      </dgm:prSet>
      <dgm:spPr/>
    </dgm:pt>
    <dgm:pt modelId="{D6FC6D0F-0152-46CE-81EB-AF3F9BBC4742}" type="pres">
      <dgm:prSet presAssocID="{ADE71DCE-970C-4425-8403-14DCD9A1F2C7}" presName="sibTrans" presStyleCnt="0"/>
      <dgm:spPr/>
    </dgm:pt>
    <dgm:pt modelId="{C8C604E5-78EE-429E-AB9D-72A6E8C641A8}" type="pres">
      <dgm:prSet presAssocID="{AA58AB07-C773-4C9F-A93D-B2D65C1C0609}" presName="textNode" presStyleLbl="node1" presStyleIdx="2" presStyleCnt="3">
        <dgm:presLayoutVars>
          <dgm:bulletEnabled val="1"/>
        </dgm:presLayoutVars>
      </dgm:prSet>
      <dgm:spPr/>
    </dgm:pt>
  </dgm:ptLst>
  <dgm:cxnLst>
    <dgm:cxn modelId="{4AC92857-5A70-4284-B15F-51CA03B4A98C}" type="presOf" srcId="{AA58AB07-C773-4C9F-A93D-B2D65C1C0609}" destId="{C8C604E5-78EE-429E-AB9D-72A6E8C641A8}" srcOrd="0" destOrd="0" presId="urn:microsoft.com/office/officeart/2005/8/layout/hProcess9"/>
    <dgm:cxn modelId="{ACBCD482-C705-4A33-8B9D-C5861742A9D3}" type="presOf" srcId="{30DC337D-7DF5-45FA-AFC4-E56D150DAE27}" destId="{9BA6D6B2-D1C7-40CC-ACC5-24AED340A6B6}" srcOrd="0" destOrd="0" presId="urn:microsoft.com/office/officeart/2005/8/layout/hProcess9"/>
    <dgm:cxn modelId="{E3E5B1CE-5EC2-4A6C-87EE-6C226B7AD69F}" type="presOf" srcId="{9214830D-669B-4465-AFF1-C9DCF41A8C35}" destId="{FCB73C9D-7426-4622-AD38-761353D93991}" srcOrd="0" destOrd="0" presId="urn:microsoft.com/office/officeart/2005/8/layout/hProcess9"/>
    <dgm:cxn modelId="{63309CCF-3A5F-4C20-8D81-2AA6ECAA0E79}" type="presOf" srcId="{5563F1F7-98A9-4588-AD54-33BFBD8F8FF6}" destId="{D4346A3E-14DA-4E66-BBF8-AEC89EEBDA94}" srcOrd="0" destOrd="0" presId="urn:microsoft.com/office/officeart/2005/8/layout/hProcess9"/>
    <dgm:cxn modelId="{A519DEE0-ADCE-4D1A-A92C-E637EF4EAC88}" srcId="{5563F1F7-98A9-4588-AD54-33BFBD8F8FF6}" destId="{AA58AB07-C773-4C9F-A93D-B2D65C1C0609}" srcOrd="2" destOrd="0" parTransId="{6AA1A7A4-2B15-4986-84C4-D601A598E51E}" sibTransId="{901C441E-A721-41F0-BD90-4C678E18094E}"/>
    <dgm:cxn modelId="{B0707DE6-40D8-4DE9-8412-DDA0FB513DFF}" srcId="{5563F1F7-98A9-4588-AD54-33BFBD8F8FF6}" destId="{30DC337D-7DF5-45FA-AFC4-E56D150DAE27}" srcOrd="1" destOrd="0" parTransId="{5A7C846E-94BA-4688-9856-01D64603D1AD}" sibTransId="{ADE71DCE-970C-4425-8403-14DCD9A1F2C7}"/>
    <dgm:cxn modelId="{2C469FF5-4BDE-4B52-9387-26F022F18B18}" srcId="{5563F1F7-98A9-4588-AD54-33BFBD8F8FF6}" destId="{9214830D-669B-4465-AFF1-C9DCF41A8C35}" srcOrd="0" destOrd="0" parTransId="{6543851F-51A4-444B-AD16-C742A4EEE889}" sibTransId="{9E6BB4EC-5A97-46EF-BAFE-3315F955D24E}"/>
    <dgm:cxn modelId="{2D323A89-0957-4A19-8F2B-FDB9DA155388}" type="presParOf" srcId="{D4346A3E-14DA-4E66-BBF8-AEC89EEBDA94}" destId="{3D5B84C6-8963-4307-B815-35C99F33A168}" srcOrd="0" destOrd="0" presId="urn:microsoft.com/office/officeart/2005/8/layout/hProcess9"/>
    <dgm:cxn modelId="{FDD321AD-6DCF-4F28-ACE2-E6CE3E133589}" type="presParOf" srcId="{D4346A3E-14DA-4E66-BBF8-AEC89EEBDA94}" destId="{AC3E40CE-307C-4F61-BD6C-E79F6DD4CA98}" srcOrd="1" destOrd="0" presId="urn:microsoft.com/office/officeart/2005/8/layout/hProcess9"/>
    <dgm:cxn modelId="{8ADEFB83-8951-4D7B-B548-C93405AC9E18}" type="presParOf" srcId="{AC3E40CE-307C-4F61-BD6C-E79F6DD4CA98}" destId="{FCB73C9D-7426-4622-AD38-761353D93991}" srcOrd="0" destOrd="0" presId="urn:microsoft.com/office/officeart/2005/8/layout/hProcess9"/>
    <dgm:cxn modelId="{51815CAA-99C1-4801-AEC3-3BA0FCFF6207}" type="presParOf" srcId="{AC3E40CE-307C-4F61-BD6C-E79F6DD4CA98}" destId="{19028BF2-5D56-4758-BA4F-550950B30CFD}" srcOrd="1" destOrd="0" presId="urn:microsoft.com/office/officeart/2005/8/layout/hProcess9"/>
    <dgm:cxn modelId="{3FE45455-3B4E-4503-B195-B7FB034275A6}" type="presParOf" srcId="{AC3E40CE-307C-4F61-BD6C-E79F6DD4CA98}" destId="{9BA6D6B2-D1C7-40CC-ACC5-24AED340A6B6}" srcOrd="2" destOrd="0" presId="urn:microsoft.com/office/officeart/2005/8/layout/hProcess9"/>
    <dgm:cxn modelId="{7DB91104-3E08-431A-9CE0-C340AF315E7D}" type="presParOf" srcId="{AC3E40CE-307C-4F61-BD6C-E79F6DD4CA98}" destId="{D6FC6D0F-0152-46CE-81EB-AF3F9BBC4742}" srcOrd="3" destOrd="0" presId="urn:microsoft.com/office/officeart/2005/8/layout/hProcess9"/>
    <dgm:cxn modelId="{93303EB6-A9D6-4ECD-8DE1-49AFBAC9906D}" type="presParOf" srcId="{AC3E40CE-307C-4F61-BD6C-E79F6DD4CA98}" destId="{C8C604E5-78EE-429E-AB9D-72A6E8C641A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B59430F-D21D-463D-8826-935FB805B3B1}" type="doc">
      <dgm:prSet loTypeId="urn:microsoft.com/office/officeart/2005/8/layout/pyramid1" loCatId="pyramid" qsTypeId="urn:microsoft.com/office/officeart/2005/8/quickstyle/simple5" qsCatId="simple" csTypeId="urn:microsoft.com/office/officeart/2005/8/colors/colorful2" csCatId="colorful" phldr="1"/>
      <dgm:spPr/>
    </dgm:pt>
    <dgm:pt modelId="{982F7C20-2A6D-4208-9BEC-7BEE7694895B}">
      <dgm:prSet phldrT="[Texto]" custT="1"/>
      <dgm:spPr/>
      <dgm:t>
        <a:bodyPr/>
        <a:lstStyle/>
        <a:p>
          <a:r>
            <a:rPr lang="es-MX" sz="2000" b="1" dirty="0"/>
            <a:t>Un procedimiento de verificación del cumplimiento de las leyes en trámite.</a:t>
          </a:r>
        </a:p>
      </dgm:t>
    </dgm:pt>
    <dgm:pt modelId="{5662BC4A-75BE-4218-B801-79113743C11A}" type="parTrans" cxnId="{995D8CD0-A55B-4C29-811D-272EF2B2B36E}">
      <dgm:prSet/>
      <dgm:spPr/>
      <dgm:t>
        <a:bodyPr/>
        <a:lstStyle/>
        <a:p>
          <a:endParaRPr lang="es-MX"/>
        </a:p>
      </dgm:t>
    </dgm:pt>
    <dgm:pt modelId="{D541846F-4582-4114-9087-A67DD8EF9455}" type="sibTrans" cxnId="{995D8CD0-A55B-4C29-811D-272EF2B2B36E}">
      <dgm:prSet/>
      <dgm:spPr/>
      <dgm:t>
        <a:bodyPr/>
        <a:lstStyle/>
        <a:p>
          <a:endParaRPr lang="es-MX"/>
        </a:p>
      </dgm:t>
    </dgm:pt>
    <dgm:pt modelId="{2D721FDD-C2DD-4FCB-819E-98547B156EE1}">
      <dgm:prSet phldrT="[Texto]"/>
      <dgm:spPr/>
      <dgm:t>
        <a:bodyPr/>
        <a:lstStyle/>
        <a:p>
          <a:r>
            <a:rPr lang="es-MX" b="1" dirty="0"/>
            <a:t>La vinculación directa con las actividades que realiza la autoridad en el procedimiento de verificación del cumplimiento de las leyes.</a:t>
          </a:r>
        </a:p>
      </dgm:t>
    </dgm:pt>
    <dgm:pt modelId="{1F865308-1B70-43AE-808B-62AB236D233E}" type="parTrans" cxnId="{93D99B1B-84A2-4680-AA84-B67E6657B13D}">
      <dgm:prSet/>
      <dgm:spPr/>
      <dgm:t>
        <a:bodyPr/>
        <a:lstStyle/>
        <a:p>
          <a:endParaRPr lang="es-MX"/>
        </a:p>
      </dgm:t>
    </dgm:pt>
    <dgm:pt modelId="{CBA0E7C5-65F2-4B86-84F5-B2345CA88DB5}" type="sibTrans" cxnId="{93D99B1B-84A2-4680-AA84-B67E6657B13D}">
      <dgm:prSet/>
      <dgm:spPr/>
      <dgm:t>
        <a:bodyPr/>
        <a:lstStyle/>
        <a:p>
          <a:endParaRPr lang="es-MX"/>
        </a:p>
      </dgm:t>
    </dgm:pt>
    <dgm:pt modelId="{C0376FF5-6FD0-40D4-8AB9-7F382FC7E90F}">
      <dgm:prSet phldrT="[Texto]"/>
      <dgm:spPr/>
      <dgm:t>
        <a:bodyPr/>
        <a:lstStyle/>
        <a:p>
          <a:r>
            <a:rPr lang="es-MX" b="1" dirty="0"/>
            <a:t>Que la difusión de la información impida u obstaculice las actividades de inspección, supervisión o vigilancia que realicen las autoridades en el procedimiento de verificación del cumplimiento de las leyes.</a:t>
          </a:r>
        </a:p>
      </dgm:t>
    </dgm:pt>
    <dgm:pt modelId="{BADC81E3-58D0-4A21-82F0-CA2253F19614}" type="parTrans" cxnId="{5FAE53BB-DA3F-4583-99A3-5F092EFE83B9}">
      <dgm:prSet/>
      <dgm:spPr/>
      <dgm:t>
        <a:bodyPr/>
        <a:lstStyle/>
        <a:p>
          <a:endParaRPr lang="es-MX"/>
        </a:p>
      </dgm:t>
    </dgm:pt>
    <dgm:pt modelId="{EB9420E6-FE63-4301-B4D0-2890C7D61C8F}" type="sibTrans" cxnId="{5FAE53BB-DA3F-4583-99A3-5F092EFE83B9}">
      <dgm:prSet/>
      <dgm:spPr/>
      <dgm:t>
        <a:bodyPr/>
        <a:lstStyle/>
        <a:p>
          <a:endParaRPr lang="es-MX"/>
        </a:p>
      </dgm:t>
    </dgm:pt>
    <dgm:pt modelId="{9FA630C2-12AA-4267-9E35-899CD14B3350}" type="pres">
      <dgm:prSet presAssocID="{8B59430F-D21D-463D-8826-935FB805B3B1}" presName="Name0" presStyleCnt="0">
        <dgm:presLayoutVars>
          <dgm:dir/>
          <dgm:animLvl val="lvl"/>
          <dgm:resizeHandles val="exact"/>
        </dgm:presLayoutVars>
      </dgm:prSet>
      <dgm:spPr/>
    </dgm:pt>
    <dgm:pt modelId="{A749EAF1-F948-4045-8C15-DF0D580A93C0}" type="pres">
      <dgm:prSet presAssocID="{982F7C20-2A6D-4208-9BEC-7BEE7694895B}" presName="Name8" presStyleCnt="0"/>
      <dgm:spPr/>
    </dgm:pt>
    <dgm:pt modelId="{242D922D-BB85-4287-8D39-DF7A5D998782}" type="pres">
      <dgm:prSet presAssocID="{982F7C20-2A6D-4208-9BEC-7BEE7694895B}" presName="level" presStyleLbl="node1" presStyleIdx="0" presStyleCnt="3" custScaleX="105642" custLinFactNeighborX="-61248" custLinFactNeighborY="1576">
        <dgm:presLayoutVars>
          <dgm:chMax val="1"/>
          <dgm:bulletEnabled val="1"/>
        </dgm:presLayoutVars>
      </dgm:prSet>
      <dgm:spPr/>
    </dgm:pt>
    <dgm:pt modelId="{2C2FEDE1-0240-4920-90CE-A713542EF06B}" type="pres">
      <dgm:prSet presAssocID="{982F7C20-2A6D-4208-9BEC-7BEE7694895B}" presName="levelTx" presStyleLbl="revTx" presStyleIdx="0" presStyleCnt="0">
        <dgm:presLayoutVars>
          <dgm:chMax val="1"/>
          <dgm:bulletEnabled val="1"/>
        </dgm:presLayoutVars>
      </dgm:prSet>
      <dgm:spPr/>
    </dgm:pt>
    <dgm:pt modelId="{A37860D9-D418-4284-98E6-DACAE2FE38D3}" type="pres">
      <dgm:prSet presAssocID="{2D721FDD-C2DD-4FCB-819E-98547B156EE1}" presName="Name8" presStyleCnt="0"/>
      <dgm:spPr/>
    </dgm:pt>
    <dgm:pt modelId="{77D53A9A-ECB3-49F2-882F-76590414240C}" type="pres">
      <dgm:prSet presAssocID="{2D721FDD-C2DD-4FCB-819E-98547B156EE1}" presName="level" presStyleLbl="node1" presStyleIdx="1" presStyleCnt="3" custLinFactNeighborX="-17113" custLinFactNeighborY="910">
        <dgm:presLayoutVars>
          <dgm:chMax val="1"/>
          <dgm:bulletEnabled val="1"/>
        </dgm:presLayoutVars>
      </dgm:prSet>
      <dgm:spPr/>
    </dgm:pt>
    <dgm:pt modelId="{3C86D3A2-C3F7-414B-9A03-00FE57FDCE90}" type="pres">
      <dgm:prSet presAssocID="{2D721FDD-C2DD-4FCB-819E-98547B156EE1}" presName="levelTx" presStyleLbl="revTx" presStyleIdx="0" presStyleCnt="0">
        <dgm:presLayoutVars>
          <dgm:chMax val="1"/>
          <dgm:bulletEnabled val="1"/>
        </dgm:presLayoutVars>
      </dgm:prSet>
      <dgm:spPr/>
    </dgm:pt>
    <dgm:pt modelId="{DF8540FB-7696-480D-B2EB-D93604ACB7F0}" type="pres">
      <dgm:prSet presAssocID="{C0376FF5-6FD0-40D4-8AB9-7F382FC7E90F}" presName="Name8" presStyleCnt="0"/>
      <dgm:spPr/>
    </dgm:pt>
    <dgm:pt modelId="{DF53F13F-BA15-4784-97B6-CFCD07412F39}" type="pres">
      <dgm:prSet presAssocID="{C0376FF5-6FD0-40D4-8AB9-7F382FC7E90F}" presName="level" presStyleLbl="node1" presStyleIdx="2" presStyleCnt="3" custLinFactNeighborX="23882" custLinFactNeighborY="1905">
        <dgm:presLayoutVars>
          <dgm:chMax val="1"/>
          <dgm:bulletEnabled val="1"/>
        </dgm:presLayoutVars>
      </dgm:prSet>
      <dgm:spPr/>
    </dgm:pt>
    <dgm:pt modelId="{3D120187-81D8-4875-AF99-7648A0C2763C}" type="pres">
      <dgm:prSet presAssocID="{C0376FF5-6FD0-40D4-8AB9-7F382FC7E90F}" presName="levelTx" presStyleLbl="revTx" presStyleIdx="0" presStyleCnt="0">
        <dgm:presLayoutVars>
          <dgm:chMax val="1"/>
          <dgm:bulletEnabled val="1"/>
        </dgm:presLayoutVars>
      </dgm:prSet>
      <dgm:spPr/>
    </dgm:pt>
  </dgm:ptLst>
  <dgm:cxnLst>
    <dgm:cxn modelId="{93D99B1B-84A2-4680-AA84-B67E6657B13D}" srcId="{8B59430F-D21D-463D-8826-935FB805B3B1}" destId="{2D721FDD-C2DD-4FCB-819E-98547B156EE1}" srcOrd="1" destOrd="0" parTransId="{1F865308-1B70-43AE-808B-62AB236D233E}" sibTransId="{CBA0E7C5-65F2-4B86-84F5-B2345CA88DB5}"/>
    <dgm:cxn modelId="{D6A1B938-3B38-44AC-9487-354122EB2F8A}" type="presOf" srcId="{982F7C20-2A6D-4208-9BEC-7BEE7694895B}" destId="{242D922D-BB85-4287-8D39-DF7A5D998782}" srcOrd="0" destOrd="0" presId="urn:microsoft.com/office/officeart/2005/8/layout/pyramid1"/>
    <dgm:cxn modelId="{55D51877-20B7-4F40-8C10-D66D2B63CF24}" type="presOf" srcId="{2D721FDD-C2DD-4FCB-819E-98547B156EE1}" destId="{77D53A9A-ECB3-49F2-882F-76590414240C}" srcOrd="0" destOrd="0" presId="urn:microsoft.com/office/officeart/2005/8/layout/pyramid1"/>
    <dgm:cxn modelId="{9F267682-9918-4FD7-863B-8BA171845BF9}" type="presOf" srcId="{C0376FF5-6FD0-40D4-8AB9-7F382FC7E90F}" destId="{DF53F13F-BA15-4784-97B6-CFCD07412F39}" srcOrd="0" destOrd="0" presId="urn:microsoft.com/office/officeart/2005/8/layout/pyramid1"/>
    <dgm:cxn modelId="{6D3A3F84-848D-4121-83D1-82029B4D3004}" type="presOf" srcId="{982F7C20-2A6D-4208-9BEC-7BEE7694895B}" destId="{2C2FEDE1-0240-4920-90CE-A713542EF06B}" srcOrd="1" destOrd="0" presId="urn:microsoft.com/office/officeart/2005/8/layout/pyramid1"/>
    <dgm:cxn modelId="{EA43E6A3-0C05-44B2-ACB6-A213A2FCCDF2}" type="presOf" srcId="{2D721FDD-C2DD-4FCB-819E-98547B156EE1}" destId="{3C86D3A2-C3F7-414B-9A03-00FE57FDCE90}" srcOrd="1" destOrd="0" presId="urn:microsoft.com/office/officeart/2005/8/layout/pyramid1"/>
    <dgm:cxn modelId="{5FAE53BB-DA3F-4583-99A3-5F092EFE83B9}" srcId="{8B59430F-D21D-463D-8826-935FB805B3B1}" destId="{C0376FF5-6FD0-40D4-8AB9-7F382FC7E90F}" srcOrd="2" destOrd="0" parTransId="{BADC81E3-58D0-4A21-82F0-CA2253F19614}" sibTransId="{EB9420E6-FE63-4301-B4D0-2890C7D61C8F}"/>
    <dgm:cxn modelId="{628C88CE-C2AD-45A8-BD79-14328C447D3A}" type="presOf" srcId="{C0376FF5-6FD0-40D4-8AB9-7F382FC7E90F}" destId="{3D120187-81D8-4875-AF99-7648A0C2763C}" srcOrd="1" destOrd="0" presId="urn:microsoft.com/office/officeart/2005/8/layout/pyramid1"/>
    <dgm:cxn modelId="{995D8CD0-A55B-4C29-811D-272EF2B2B36E}" srcId="{8B59430F-D21D-463D-8826-935FB805B3B1}" destId="{982F7C20-2A6D-4208-9BEC-7BEE7694895B}" srcOrd="0" destOrd="0" parTransId="{5662BC4A-75BE-4218-B801-79113743C11A}" sibTransId="{D541846F-4582-4114-9087-A67DD8EF9455}"/>
    <dgm:cxn modelId="{D923CDE4-0F16-4622-A55A-4AFAAA1F4227}" type="presOf" srcId="{8B59430F-D21D-463D-8826-935FB805B3B1}" destId="{9FA630C2-12AA-4267-9E35-899CD14B3350}" srcOrd="0" destOrd="0" presId="urn:microsoft.com/office/officeart/2005/8/layout/pyramid1"/>
    <dgm:cxn modelId="{F3FEBC44-243C-4786-B590-EA147899F23E}" type="presParOf" srcId="{9FA630C2-12AA-4267-9E35-899CD14B3350}" destId="{A749EAF1-F948-4045-8C15-DF0D580A93C0}" srcOrd="0" destOrd="0" presId="urn:microsoft.com/office/officeart/2005/8/layout/pyramid1"/>
    <dgm:cxn modelId="{78228E87-964C-4C64-AFAF-C9F4347EF769}" type="presParOf" srcId="{A749EAF1-F948-4045-8C15-DF0D580A93C0}" destId="{242D922D-BB85-4287-8D39-DF7A5D998782}" srcOrd="0" destOrd="0" presId="urn:microsoft.com/office/officeart/2005/8/layout/pyramid1"/>
    <dgm:cxn modelId="{9A29D22B-0A26-4411-A254-2DEB05AFA404}" type="presParOf" srcId="{A749EAF1-F948-4045-8C15-DF0D580A93C0}" destId="{2C2FEDE1-0240-4920-90CE-A713542EF06B}" srcOrd="1" destOrd="0" presId="urn:microsoft.com/office/officeart/2005/8/layout/pyramid1"/>
    <dgm:cxn modelId="{7E78F61D-FA50-4AEF-8810-F7C7CB0B2503}" type="presParOf" srcId="{9FA630C2-12AA-4267-9E35-899CD14B3350}" destId="{A37860D9-D418-4284-98E6-DACAE2FE38D3}" srcOrd="1" destOrd="0" presId="urn:microsoft.com/office/officeart/2005/8/layout/pyramid1"/>
    <dgm:cxn modelId="{0A7E0921-5055-4E39-85D0-95466DD386D6}" type="presParOf" srcId="{A37860D9-D418-4284-98E6-DACAE2FE38D3}" destId="{77D53A9A-ECB3-49F2-882F-76590414240C}" srcOrd="0" destOrd="0" presId="urn:microsoft.com/office/officeart/2005/8/layout/pyramid1"/>
    <dgm:cxn modelId="{1BCD1935-E84A-461C-BA62-3E037FF8D372}" type="presParOf" srcId="{A37860D9-D418-4284-98E6-DACAE2FE38D3}" destId="{3C86D3A2-C3F7-414B-9A03-00FE57FDCE90}" srcOrd="1" destOrd="0" presId="urn:microsoft.com/office/officeart/2005/8/layout/pyramid1"/>
    <dgm:cxn modelId="{AEDFB474-2D82-46FA-B1F4-6E4187A1C26C}" type="presParOf" srcId="{9FA630C2-12AA-4267-9E35-899CD14B3350}" destId="{DF8540FB-7696-480D-B2EB-D93604ACB7F0}" srcOrd="2" destOrd="0" presId="urn:microsoft.com/office/officeart/2005/8/layout/pyramid1"/>
    <dgm:cxn modelId="{E908F9B7-BFDC-42DA-9836-5088410A1709}" type="presParOf" srcId="{DF8540FB-7696-480D-B2EB-D93604ACB7F0}" destId="{DF53F13F-BA15-4784-97B6-CFCD07412F39}" srcOrd="0" destOrd="0" presId="urn:microsoft.com/office/officeart/2005/8/layout/pyramid1"/>
    <dgm:cxn modelId="{FD274033-F8CC-4D1E-B647-55A1175A1EEA}" type="presParOf" srcId="{DF8540FB-7696-480D-B2EB-D93604ACB7F0}" destId="{3D120187-81D8-4875-AF99-7648A0C2763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C9324B-AF45-4CF5-BBBC-00B911FB435E}" type="doc">
      <dgm:prSet loTypeId="urn:microsoft.com/office/officeart/2009/3/layout/OpposingIdeas" loCatId="relationship" qsTypeId="urn:microsoft.com/office/officeart/2005/8/quickstyle/simple1" qsCatId="simple" csTypeId="urn:microsoft.com/office/officeart/2005/8/colors/accent2_1" csCatId="accent2" phldr="1"/>
      <dgm:spPr/>
      <dgm:t>
        <a:bodyPr/>
        <a:lstStyle/>
        <a:p>
          <a:endParaRPr lang="es-MX"/>
        </a:p>
      </dgm:t>
    </dgm:pt>
    <dgm:pt modelId="{CE0B2512-DBB2-4AA0-BECB-CBCF72A1D461}">
      <dgm:prSet phldrT="[Texto]"/>
      <dgm:spPr/>
      <dgm:t>
        <a:bodyPr/>
        <a:lstStyle/>
        <a:p>
          <a:r>
            <a:rPr lang="es-MX" dirty="0"/>
            <a:t>LEY FEDERAL (derogada)</a:t>
          </a:r>
        </a:p>
      </dgm:t>
    </dgm:pt>
    <dgm:pt modelId="{21C1E9EE-5F6A-4D3C-AF35-F8DBA030A215}" type="parTrans" cxnId="{BEBA50C2-A9FF-4FAF-9DE2-1A54898253B6}">
      <dgm:prSet/>
      <dgm:spPr/>
      <dgm:t>
        <a:bodyPr/>
        <a:lstStyle/>
        <a:p>
          <a:endParaRPr lang="es-MX"/>
        </a:p>
      </dgm:t>
    </dgm:pt>
    <dgm:pt modelId="{0DA97A0A-1838-4701-B13A-F9F4E194304A}" type="sibTrans" cxnId="{BEBA50C2-A9FF-4FAF-9DE2-1A54898253B6}">
      <dgm:prSet/>
      <dgm:spPr/>
      <dgm:t>
        <a:bodyPr/>
        <a:lstStyle/>
        <a:p>
          <a:endParaRPr lang="es-MX"/>
        </a:p>
      </dgm:t>
    </dgm:pt>
    <dgm:pt modelId="{5500623B-9ACD-4B8D-8FB5-FAE94620D0D4}">
      <dgm:prSet phldrT="[Texto]" custT="1"/>
      <dgm:spPr/>
      <dgm:t>
        <a:bodyPr/>
        <a:lstStyle/>
        <a:p>
          <a:r>
            <a:rPr lang="es-MX" sz="1600" dirty="0"/>
            <a:t>1.- Contenía dos artículos referentes a la información reservada (13 y 14). Y un artículo para la confidencialidad.</a:t>
          </a:r>
        </a:p>
        <a:p>
          <a:r>
            <a:rPr lang="es-MX" sz="1600" dirty="0"/>
            <a:t>2.- Los secretos  eran información reservada.</a:t>
          </a:r>
        </a:p>
        <a:p>
          <a:endParaRPr lang="es-MX" sz="1600" dirty="0"/>
        </a:p>
        <a:p>
          <a:r>
            <a:rPr lang="es-MX" sz="1600" dirty="0"/>
            <a:t>3.- La excepción de la reserva solo era para violaciones graves de derechos humanos y</a:t>
          </a:r>
          <a:r>
            <a:rPr lang="es-ES_tradnl" sz="1600" dirty="0"/>
            <a:t> delitos de lesa humanidad</a:t>
          </a:r>
        </a:p>
        <a:p>
          <a:endParaRPr lang="es-MX" sz="1600" dirty="0"/>
        </a:p>
        <a:p>
          <a:r>
            <a:rPr lang="es-MX" sz="1600" dirty="0"/>
            <a:t>4.- El plazo de reserva         máximo era de 12 años</a:t>
          </a:r>
        </a:p>
      </dgm:t>
    </dgm:pt>
    <dgm:pt modelId="{D98A380D-4336-44F4-9E6E-D6D1B652A8CF}" type="parTrans" cxnId="{ACDF1073-F38A-48D5-9654-945B5B9D3C77}">
      <dgm:prSet/>
      <dgm:spPr/>
      <dgm:t>
        <a:bodyPr/>
        <a:lstStyle/>
        <a:p>
          <a:endParaRPr lang="es-MX"/>
        </a:p>
      </dgm:t>
    </dgm:pt>
    <dgm:pt modelId="{94AFDD9C-5CAD-499F-9E0F-7A6D13CC34B4}" type="sibTrans" cxnId="{ACDF1073-F38A-48D5-9654-945B5B9D3C77}">
      <dgm:prSet/>
      <dgm:spPr/>
      <dgm:t>
        <a:bodyPr/>
        <a:lstStyle/>
        <a:p>
          <a:endParaRPr lang="es-MX"/>
        </a:p>
      </dgm:t>
    </dgm:pt>
    <dgm:pt modelId="{71F6E599-63EC-4F33-979A-75CF888CC937}">
      <dgm:prSet phldrT="[Texto]"/>
      <dgm:spPr/>
      <dgm:t>
        <a:bodyPr/>
        <a:lstStyle/>
        <a:p>
          <a:r>
            <a:rPr lang="es-MX" dirty="0"/>
            <a:t>LEY GENERAL</a:t>
          </a:r>
        </a:p>
      </dgm:t>
    </dgm:pt>
    <dgm:pt modelId="{3303150C-3650-4466-8E43-76938509C87C}" type="parTrans" cxnId="{4BBFF06E-A6A5-44AE-954C-4EB27F4CDF6F}">
      <dgm:prSet/>
      <dgm:spPr/>
      <dgm:t>
        <a:bodyPr/>
        <a:lstStyle/>
        <a:p>
          <a:endParaRPr lang="es-MX"/>
        </a:p>
      </dgm:t>
    </dgm:pt>
    <dgm:pt modelId="{13F9F8F7-408D-46D2-9A7B-3402616B8555}" type="sibTrans" cxnId="{4BBFF06E-A6A5-44AE-954C-4EB27F4CDF6F}">
      <dgm:prSet/>
      <dgm:spPr/>
      <dgm:t>
        <a:bodyPr/>
        <a:lstStyle/>
        <a:p>
          <a:endParaRPr lang="es-MX"/>
        </a:p>
      </dgm:t>
    </dgm:pt>
    <dgm:pt modelId="{592DC9D7-EF46-400B-9B11-459BA99403F3}">
      <dgm:prSet phldrT="[Texto]" custT="1"/>
      <dgm:spPr/>
      <dgm:t>
        <a:bodyPr/>
        <a:lstStyle/>
        <a:p>
          <a:r>
            <a:rPr lang="es-MX" sz="1600" dirty="0"/>
            <a:t>1.- Sólo un artículo con las causales de reserva (113). Y un artículo para la confidencialidad (116).</a:t>
          </a:r>
        </a:p>
        <a:p>
          <a:r>
            <a:rPr lang="es-MX" sz="1600" dirty="0"/>
            <a:t>2.- Los secretos son información confidencial y se establecieron supuesto de publicidad en materia de secretos.</a:t>
          </a:r>
        </a:p>
        <a:p>
          <a:r>
            <a:rPr lang="es-MX" sz="1600" dirty="0"/>
            <a:t>3.- Se amplió la excepción por violaciones graves; delitos de lesa humanidad y </a:t>
          </a:r>
          <a:r>
            <a:rPr lang="es-MX" sz="1600" b="1" dirty="0"/>
            <a:t>actos de corrupción</a:t>
          </a:r>
          <a:r>
            <a:rPr lang="es-MX" sz="1600" dirty="0"/>
            <a:t>.</a:t>
          </a:r>
        </a:p>
        <a:p>
          <a:endParaRPr lang="es-MX" sz="1600" dirty="0"/>
        </a:p>
        <a:p>
          <a:r>
            <a:rPr lang="es-MX" sz="1600" dirty="0"/>
            <a:t>4.- Se redujo el plazo máximo de reserva, con dos excepciones.</a:t>
          </a:r>
        </a:p>
      </dgm:t>
    </dgm:pt>
    <dgm:pt modelId="{5303959B-D57A-45E5-9B56-D6BBCB95E5AB}" type="parTrans" cxnId="{4686EBE0-665C-4D54-B9ED-DD4B123154EB}">
      <dgm:prSet/>
      <dgm:spPr/>
      <dgm:t>
        <a:bodyPr/>
        <a:lstStyle/>
        <a:p>
          <a:endParaRPr lang="es-MX"/>
        </a:p>
      </dgm:t>
    </dgm:pt>
    <dgm:pt modelId="{AF3D9464-9AA4-4F50-A36C-FAEF651D8AD7}" type="sibTrans" cxnId="{4686EBE0-665C-4D54-B9ED-DD4B123154EB}">
      <dgm:prSet/>
      <dgm:spPr/>
      <dgm:t>
        <a:bodyPr/>
        <a:lstStyle/>
        <a:p>
          <a:endParaRPr lang="es-MX"/>
        </a:p>
      </dgm:t>
    </dgm:pt>
    <dgm:pt modelId="{ABE68614-EEF8-4B46-BE82-54D58610E886}" type="pres">
      <dgm:prSet presAssocID="{1BC9324B-AF45-4CF5-BBBC-00B911FB435E}" presName="Name0" presStyleCnt="0">
        <dgm:presLayoutVars>
          <dgm:chMax val="2"/>
          <dgm:dir/>
          <dgm:animOne val="branch"/>
          <dgm:animLvl val="lvl"/>
          <dgm:resizeHandles val="exact"/>
        </dgm:presLayoutVars>
      </dgm:prSet>
      <dgm:spPr/>
    </dgm:pt>
    <dgm:pt modelId="{0D7CB732-EF2A-49F0-9644-39DF6870BBD1}" type="pres">
      <dgm:prSet presAssocID="{1BC9324B-AF45-4CF5-BBBC-00B911FB435E}" presName="Background" presStyleLbl="node1" presStyleIdx="0" presStyleCnt="1" custScaleX="109149" custScaleY="151515" custLinFactNeighborY="1281"/>
      <dgm:spPr/>
    </dgm:pt>
    <dgm:pt modelId="{091B9209-E30B-4796-BA1C-611C91BB8DB7}" type="pres">
      <dgm:prSet presAssocID="{1BC9324B-AF45-4CF5-BBBC-00B911FB435E}" presName="Divider" presStyleLbl="callout" presStyleIdx="0" presStyleCnt="1"/>
      <dgm:spPr/>
    </dgm:pt>
    <dgm:pt modelId="{493FBCB7-F9B6-4D45-94B4-1C389AEC3618}" type="pres">
      <dgm:prSet presAssocID="{1BC9324B-AF45-4CF5-BBBC-00B911FB435E}" presName="ChildText1" presStyleLbl="revTx" presStyleIdx="0" presStyleCnt="0" custScaleX="105660" custLinFactNeighborX="-9759" custLinFactNeighborY="-36598">
        <dgm:presLayoutVars>
          <dgm:chMax val="0"/>
          <dgm:chPref val="0"/>
          <dgm:bulletEnabled val="1"/>
        </dgm:presLayoutVars>
      </dgm:prSet>
      <dgm:spPr/>
    </dgm:pt>
    <dgm:pt modelId="{0967A393-1271-4BE3-B0AD-8E5060C365D0}" type="pres">
      <dgm:prSet presAssocID="{1BC9324B-AF45-4CF5-BBBC-00B911FB435E}" presName="ChildText2" presStyleLbl="revTx" presStyleIdx="0" presStyleCnt="0" custScaleY="178571" custLinFactNeighborX="5043" custLinFactNeighborY="0">
        <dgm:presLayoutVars>
          <dgm:chMax val="0"/>
          <dgm:chPref val="0"/>
          <dgm:bulletEnabled val="1"/>
        </dgm:presLayoutVars>
      </dgm:prSet>
      <dgm:spPr/>
    </dgm:pt>
    <dgm:pt modelId="{5E60AE89-AE63-48EE-A7E2-49B00E043267}" type="pres">
      <dgm:prSet presAssocID="{1BC9324B-AF45-4CF5-BBBC-00B911FB435E}" presName="ParentText1" presStyleLbl="revTx" presStyleIdx="0" presStyleCnt="0">
        <dgm:presLayoutVars>
          <dgm:chMax val="1"/>
          <dgm:chPref val="1"/>
        </dgm:presLayoutVars>
      </dgm:prSet>
      <dgm:spPr/>
    </dgm:pt>
    <dgm:pt modelId="{07D707EA-9D2F-41AB-829F-C23592F2BE00}" type="pres">
      <dgm:prSet presAssocID="{1BC9324B-AF45-4CF5-BBBC-00B911FB435E}" presName="ParentShape1" presStyleLbl="alignImgPlace1" presStyleIdx="0" presStyleCnt="2" custLinFactNeighborX="-37824">
        <dgm:presLayoutVars/>
      </dgm:prSet>
      <dgm:spPr/>
    </dgm:pt>
    <dgm:pt modelId="{463DBDC5-199B-4035-A048-1B96067A43D4}" type="pres">
      <dgm:prSet presAssocID="{1BC9324B-AF45-4CF5-BBBC-00B911FB435E}" presName="ParentText2" presStyleLbl="revTx" presStyleIdx="0" presStyleCnt="0">
        <dgm:presLayoutVars>
          <dgm:chMax val="1"/>
          <dgm:chPref val="1"/>
        </dgm:presLayoutVars>
      </dgm:prSet>
      <dgm:spPr/>
    </dgm:pt>
    <dgm:pt modelId="{AB7EDF64-2346-41D8-A70D-F4B3E9ECE36D}" type="pres">
      <dgm:prSet presAssocID="{1BC9324B-AF45-4CF5-BBBC-00B911FB435E}" presName="ParentShape2" presStyleLbl="alignImgPlace1" presStyleIdx="1" presStyleCnt="2" custLinFactNeighborX="34807" custLinFactNeighborY="-1260">
        <dgm:presLayoutVars/>
      </dgm:prSet>
      <dgm:spPr/>
    </dgm:pt>
  </dgm:ptLst>
  <dgm:cxnLst>
    <dgm:cxn modelId="{2D075902-A140-482B-8D69-9A66B47FBE6F}" type="presOf" srcId="{1BC9324B-AF45-4CF5-BBBC-00B911FB435E}" destId="{ABE68614-EEF8-4B46-BE82-54D58610E886}" srcOrd="0" destOrd="0" presId="urn:microsoft.com/office/officeart/2009/3/layout/OpposingIdeas"/>
    <dgm:cxn modelId="{258F3E21-E398-4EE8-A310-5DA1FBDE3C1B}" type="presOf" srcId="{71F6E599-63EC-4F33-979A-75CF888CC937}" destId="{463DBDC5-199B-4035-A048-1B96067A43D4}" srcOrd="0" destOrd="0" presId="urn:microsoft.com/office/officeart/2009/3/layout/OpposingIdeas"/>
    <dgm:cxn modelId="{24954E35-53D1-4725-AC83-45F8DC233719}" type="presOf" srcId="{71F6E599-63EC-4F33-979A-75CF888CC937}" destId="{AB7EDF64-2346-41D8-A70D-F4B3E9ECE36D}" srcOrd="1" destOrd="0" presId="urn:microsoft.com/office/officeart/2009/3/layout/OpposingIdeas"/>
    <dgm:cxn modelId="{1237213C-A224-467A-8C77-713E65A23CDB}" type="presOf" srcId="{CE0B2512-DBB2-4AA0-BECB-CBCF72A1D461}" destId="{5E60AE89-AE63-48EE-A7E2-49B00E043267}" srcOrd="0" destOrd="0" presId="urn:microsoft.com/office/officeart/2009/3/layout/OpposingIdeas"/>
    <dgm:cxn modelId="{8AE24D6A-67D5-4ED3-9EFD-7A8823187A97}" type="presOf" srcId="{CE0B2512-DBB2-4AA0-BECB-CBCF72A1D461}" destId="{07D707EA-9D2F-41AB-829F-C23592F2BE00}" srcOrd="1" destOrd="0" presId="urn:microsoft.com/office/officeart/2009/3/layout/OpposingIdeas"/>
    <dgm:cxn modelId="{4BBFF06E-A6A5-44AE-954C-4EB27F4CDF6F}" srcId="{1BC9324B-AF45-4CF5-BBBC-00B911FB435E}" destId="{71F6E599-63EC-4F33-979A-75CF888CC937}" srcOrd="1" destOrd="0" parTransId="{3303150C-3650-4466-8E43-76938509C87C}" sibTransId="{13F9F8F7-408D-46D2-9A7B-3402616B8555}"/>
    <dgm:cxn modelId="{42A81750-30E9-4517-A469-E774FBE535D1}" type="presOf" srcId="{5500623B-9ACD-4B8D-8FB5-FAE94620D0D4}" destId="{493FBCB7-F9B6-4D45-94B4-1C389AEC3618}" srcOrd="0" destOrd="0" presId="urn:microsoft.com/office/officeart/2009/3/layout/OpposingIdeas"/>
    <dgm:cxn modelId="{ACDF1073-F38A-48D5-9654-945B5B9D3C77}" srcId="{CE0B2512-DBB2-4AA0-BECB-CBCF72A1D461}" destId="{5500623B-9ACD-4B8D-8FB5-FAE94620D0D4}" srcOrd="0" destOrd="0" parTransId="{D98A380D-4336-44F4-9E6E-D6D1B652A8CF}" sibTransId="{94AFDD9C-5CAD-499F-9E0F-7A6D13CC34B4}"/>
    <dgm:cxn modelId="{BEBA50C2-A9FF-4FAF-9DE2-1A54898253B6}" srcId="{1BC9324B-AF45-4CF5-BBBC-00B911FB435E}" destId="{CE0B2512-DBB2-4AA0-BECB-CBCF72A1D461}" srcOrd="0" destOrd="0" parTransId="{21C1E9EE-5F6A-4D3C-AF35-F8DBA030A215}" sibTransId="{0DA97A0A-1838-4701-B13A-F9F4E194304A}"/>
    <dgm:cxn modelId="{068127D4-70E8-4314-AB23-FF4B34D32C99}" type="presOf" srcId="{592DC9D7-EF46-400B-9B11-459BA99403F3}" destId="{0967A393-1271-4BE3-B0AD-8E5060C365D0}" srcOrd="0" destOrd="0" presId="urn:microsoft.com/office/officeart/2009/3/layout/OpposingIdeas"/>
    <dgm:cxn modelId="{4686EBE0-665C-4D54-B9ED-DD4B123154EB}" srcId="{71F6E599-63EC-4F33-979A-75CF888CC937}" destId="{592DC9D7-EF46-400B-9B11-459BA99403F3}" srcOrd="0" destOrd="0" parTransId="{5303959B-D57A-45E5-9B56-D6BBCB95E5AB}" sibTransId="{AF3D9464-9AA4-4F50-A36C-FAEF651D8AD7}"/>
    <dgm:cxn modelId="{94A93372-DDFD-4399-9CDD-9073E693D3F4}" type="presParOf" srcId="{ABE68614-EEF8-4B46-BE82-54D58610E886}" destId="{0D7CB732-EF2A-49F0-9644-39DF6870BBD1}" srcOrd="0" destOrd="0" presId="urn:microsoft.com/office/officeart/2009/3/layout/OpposingIdeas"/>
    <dgm:cxn modelId="{D3EE63D9-39DB-451C-B7F5-EF5F572B52CC}" type="presParOf" srcId="{ABE68614-EEF8-4B46-BE82-54D58610E886}" destId="{091B9209-E30B-4796-BA1C-611C91BB8DB7}" srcOrd="1" destOrd="0" presId="urn:microsoft.com/office/officeart/2009/3/layout/OpposingIdeas"/>
    <dgm:cxn modelId="{4CE05AB6-FCDC-4E7A-94BF-002F23511174}" type="presParOf" srcId="{ABE68614-EEF8-4B46-BE82-54D58610E886}" destId="{493FBCB7-F9B6-4D45-94B4-1C389AEC3618}" srcOrd="2" destOrd="0" presId="urn:microsoft.com/office/officeart/2009/3/layout/OpposingIdeas"/>
    <dgm:cxn modelId="{C7008C2F-F6A2-4136-9238-0970D8F2D889}" type="presParOf" srcId="{ABE68614-EEF8-4B46-BE82-54D58610E886}" destId="{0967A393-1271-4BE3-B0AD-8E5060C365D0}" srcOrd="3" destOrd="0" presId="urn:microsoft.com/office/officeart/2009/3/layout/OpposingIdeas"/>
    <dgm:cxn modelId="{F5347BFF-290B-4A5C-9DE7-5E0A5EF2CA6C}" type="presParOf" srcId="{ABE68614-EEF8-4B46-BE82-54D58610E886}" destId="{5E60AE89-AE63-48EE-A7E2-49B00E043267}" srcOrd="4" destOrd="0" presId="urn:microsoft.com/office/officeart/2009/3/layout/OpposingIdeas"/>
    <dgm:cxn modelId="{1B5D4F2B-43CD-45CB-AFBB-CAC265146E4E}" type="presParOf" srcId="{ABE68614-EEF8-4B46-BE82-54D58610E886}" destId="{07D707EA-9D2F-41AB-829F-C23592F2BE00}" srcOrd="5" destOrd="0" presId="urn:microsoft.com/office/officeart/2009/3/layout/OpposingIdeas"/>
    <dgm:cxn modelId="{756A991B-D17D-476A-B6EE-D600A5B31E2D}" type="presParOf" srcId="{ABE68614-EEF8-4B46-BE82-54D58610E886}" destId="{463DBDC5-199B-4035-A048-1B96067A43D4}" srcOrd="6" destOrd="0" presId="urn:microsoft.com/office/officeart/2009/3/layout/OpposingIdeas"/>
    <dgm:cxn modelId="{1719E0E3-42CD-412A-9725-BC389E57C520}" type="presParOf" srcId="{ABE68614-EEF8-4B46-BE82-54D58610E886}" destId="{AB7EDF64-2346-41D8-A70D-F4B3E9ECE36D}"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FA3F6F2-0A99-4FDC-9A3F-40A95A834F3B}" type="doc">
      <dgm:prSet loTypeId="urn:microsoft.com/office/officeart/2005/8/layout/vList3" loCatId="list" qsTypeId="urn:microsoft.com/office/officeart/2005/8/quickstyle/simple2" qsCatId="simple" csTypeId="urn:microsoft.com/office/officeart/2005/8/colors/colorful3" csCatId="colorful" phldr="1"/>
      <dgm:spPr/>
    </dgm:pt>
    <dgm:pt modelId="{752A99DA-5D2F-4301-A010-0EF850832337}">
      <dgm:prSet phldrT="[Texto]" custT="1"/>
      <dgm:spPr/>
      <dgm:t>
        <a:bodyPr/>
        <a:lstStyle/>
        <a:p>
          <a:r>
            <a:rPr lang="es-MX" sz="2400" b="1" u="sng" dirty="0">
              <a:solidFill>
                <a:schemeClr val="tx1"/>
              </a:solidFill>
            </a:rPr>
            <a:t>Prevención</a:t>
          </a:r>
        </a:p>
        <a:p>
          <a:r>
            <a:rPr lang="es-MX" sz="2400" b="1" dirty="0">
              <a:solidFill>
                <a:schemeClr val="tx1"/>
              </a:solidFill>
            </a:rPr>
            <a:t>Al obstaculizar las acciones implementadas por las autoridades para evitar su comisión.</a:t>
          </a:r>
        </a:p>
      </dgm:t>
    </dgm:pt>
    <dgm:pt modelId="{0D5E2E82-DC01-4966-97B4-A17F04B32CBE}" type="parTrans" cxnId="{D4C611D9-D88F-4A63-9462-CEBC65F49C03}">
      <dgm:prSet/>
      <dgm:spPr/>
      <dgm:t>
        <a:bodyPr/>
        <a:lstStyle/>
        <a:p>
          <a:endParaRPr lang="es-MX"/>
        </a:p>
      </dgm:t>
    </dgm:pt>
    <dgm:pt modelId="{83740B9C-1280-4466-ABC4-D2B42BA7B2E1}" type="sibTrans" cxnId="{D4C611D9-D88F-4A63-9462-CEBC65F49C03}">
      <dgm:prSet/>
      <dgm:spPr/>
      <dgm:t>
        <a:bodyPr/>
        <a:lstStyle/>
        <a:p>
          <a:endParaRPr lang="es-MX"/>
        </a:p>
      </dgm:t>
    </dgm:pt>
    <dgm:pt modelId="{5F1FB889-F87D-4DC0-901D-DC5EB1298949}">
      <dgm:prSet phldrT="[Texto]"/>
      <dgm:spPr>
        <a:solidFill>
          <a:schemeClr val="accent5">
            <a:lumMod val="60000"/>
            <a:lumOff val="40000"/>
          </a:schemeClr>
        </a:solidFill>
      </dgm:spPr>
      <dgm:t>
        <a:bodyPr/>
        <a:lstStyle/>
        <a:p>
          <a:r>
            <a:rPr lang="es-MX" b="1" u="sng" dirty="0">
              <a:solidFill>
                <a:schemeClr val="tx1"/>
              </a:solidFill>
            </a:rPr>
            <a:t>Persecución</a:t>
          </a:r>
          <a:r>
            <a:rPr lang="es-MX" b="1" dirty="0">
              <a:solidFill>
                <a:schemeClr val="tx1"/>
              </a:solidFill>
            </a:rPr>
            <a:t>:</a:t>
          </a:r>
        </a:p>
        <a:p>
          <a:r>
            <a:rPr lang="es-MX" b="1" dirty="0">
              <a:solidFill>
                <a:schemeClr val="tx1"/>
              </a:solidFill>
            </a:rPr>
            <a:t>1.-La existencia de un proceso penal en sustanciación o una carpeta de investigación en trámite.</a:t>
          </a:r>
        </a:p>
        <a:p>
          <a:r>
            <a:rPr lang="es-MX" b="1" dirty="0">
              <a:solidFill>
                <a:schemeClr val="tx1"/>
              </a:solidFill>
            </a:rPr>
            <a:t>2.-Que se acredite el vínculo que existe entre la información solicitada y la carpeta de investigación, o el proceso penal, según sea el caso.</a:t>
          </a:r>
        </a:p>
        <a:p>
          <a:r>
            <a:rPr lang="es-MX" b="1" dirty="0">
              <a:solidFill>
                <a:schemeClr val="tx1"/>
              </a:solidFill>
            </a:rPr>
            <a:t>3.-Que la difusión de la información pueda impedir u obstruir las funciones que ejerce el Ministerio Público durante la etapa de investigación o ante los tribunales judiciales con motivo del ejercicio de la acción penal.</a:t>
          </a:r>
        </a:p>
      </dgm:t>
    </dgm:pt>
    <dgm:pt modelId="{6067878F-EFAF-4A4D-A594-28FD7516994C}" type="parTrans" cxnId="{AAC9B2E4-B548-4A7E-AB8D-E4C3F1731CD6}">
      <dgm:prSet/>
      <dgm:spPr/>
      <dgm:t>
        <a:bodyPr/>
        <a:lstStyle/>
        <a:p>
          <a:endParaRPr lang="es-MX"/>
        </a:p>
      </dgm:t>
    </dgm:pt>
    <dgm:pt modelId="{A46739FB-4318-48C2-85E9-E568600C879B}" type="sibTrans" cxnId="{AAC9B2E4-B548-4A7E-AB8D-E4C3F1731CD6}">
      <dgm:prSet/>
      <dgm:spPr/>
      <dgm:t>
        <a:bodyPr/>
        <a:lstStyle/>
        <a:p>
          <a:endParaRPr lang="es-MX"/>
        </a:p>
      </dgm:t>
    </dgm:pt>
    <dgm:pt modelId="{3745987B-CB07-40FF-B4C5-13561F32DBF1}" type="pres">
      <dgm:prSet presAssocID="{EFA3F6F2-0A99-4FDC-9A3F-40A95A834F3B}" presName="linearFlow" presStyleCnt="0">
        <dgm:presLayoutVars>
          <dgm:dir/>
          <dgm:resizeHandles val="exact"/>
        </dgm:presLayoutVars>
      </dgm:prSet>
      <dgm:spPr/>
    </dgm:pt>
    <dgm:pt modelId="{AB8BBB2B-A803-41F4-BEDC-68B2AAEA179C}" type="pres">
      <dgm:prSet presAssocID="{752A99DA-5D2F-4301-A010-0EF850832337}" presName="composite" presStyleCnt="0"/>
      <dgm:spPr/>
    </dgm:pt>
    <dgm:pt modelId="{351B584B-5B7E-4DE5-9978-746697605800}" type="pres">
      <dgm:prSet presAssocID="{752A99DA-5D2F-4301-A010-0EF850832337}" presName="imgShp" presStyleLbl="fgImgPlace1" presStyleIdx="0" presStyleCnt="2" custLinFactNeighborX="-19145" custLinFactNeighborY="3495"/>
      <dgm:spPr/>
    </dgm:pt>
    <dgm:pt modelId="{50BD8C9F-742C-451D-B250-219FEA3860EC}" type="pres">
      <dgm:prSet presAssocID="{752A99DA-5D2F-4301-A010-0EF850832337}" presName="txShp" presStyleLbl="node1" presStyleIdx="0" presStyleCnt="2" custScaleX="113402" custScaleY="126600" custLinFactNeighborX="17782" custLinFactNeighborY="321">
        <dgm:presLayoutVars>
          <dgm:bulletEnabled val="1"/>
        </dgm:presLayoutVars>
      </dgm:prSet>
      <dgm:spPr/>
    </dgm:pt>
    <dgm:pt modelId="{0CDA07F5-96F0-4094-BB45-8E12113D7299}" type="pres">
      <dgm:prSet presAssocID="{83740B9C-1280-4466-ABC4-D2B42BA7B2E1}" presName="spacing" presStyleCnt="0"/>
      <dgm:spPr/>
    </dgm:pt>
    <dgm:pt modelId="{46D822CD-F68F-4291-AEB5-E53049D0C14B}" type="pres">
      <dgm:prSet presAssocID="{5F1FB889-F87D-4DC0-901D-DC5EB1298949}" presName="composite" presStyleCnt="0"/>
      <dgm:spPr/>
    </dgm:pt>
    <dgm:pt modelId="{A265539C-29D2-476C-878B-81AE1658B163}" type="pres">
      <dgm:prSet presAssocID="{5F1FB889-F87D-4DC0-901D-DC5EB1298949}" presName="imgShp" presStyleLbl="fgImgPlace1" presStyleIdx="1" presStyleCnt="2" custScaleX="164491" custScaleY="158054" custLinFactNeighborX="-38017" custLinFactNeighborY="492"/>
      <dgm:spPr>
        <a:blipFill rotWithShape="1">
          <a:blip xmlns:r="http://schemas.openxmlformats.org/officeDocument/2006/relationships" r:embed="rId1"/>
          <a:stretch>
            <a:fillRect/>
          </a:stretch>
        </a:blipFill>
      </dgm:spPr>
    </dgm:pt>
    <dgm:pt modelId="{63DF7D95-FA6A-41E0-B4BF-A940B7882442}" type="pres">
      <dgm:prSet presAssocID="{5F1FB889-F87D-4DC0-901D-DC5EB1298949}" presName="txShp" presStyleLbl="node1" presStyleIdx="1" presStyleCnt="2" custScaleX="120833" custScaleY="229674" custLinFactNeighborX="14832" custLinFactNeighborY="503">
        <dgm:presLayoutVars>
          <dgm:bulletEnabled val="1"/>
        </dgm:presLayoutVars>
      </dgm:prSet>
      <dgm:spPr/>
    </dgm:pt>
  </dgm:ptLst>
  <dgm:cxnLst>
    <dgm:cxn modelId="{D56F867F-A26D-4046-82FD-97816DCF4F9C}" type="presOf" srcId="{752A99DA-5D2F-4301-A010-0EF850832337}" destId="{50BD8C9F-742C-451D-B250-219FEA3860EC}" srcOrd="0" destOrd="0" presId="urn:microsoft.com/office/officeart/2005/8/layout/vList3"/>
    <dgm:cxn modelId="{C24D3493-F306-4749-8DF6-656ECFEDE77E}" type="presOf" srcId="{5F1FB889-F87D-4DC0-901D-DC5EB1298949}" destId="{63DF7D95-FA6A-41E0-B4BF-A940B7882442}" srcOrd="0" destOrd="0" presId="urn:microsoft.com/office/officeart/2005/8/layout/vList3"/>
    <dgm:cxn modelId="{D4C611D9-D88F-4A63-9462-CEBC65F49C03}" srcId="{EFA3F6F2-0A99-4FDC-9A3F-40A95A834F3B}" destId="{752A99DA-5D2F-4301-A010-0EF850832337}" srcOrd="0" destOrd="0" parTransId="{0D5E2E82-DC01-4966-97B4-A17F04B32CBE}" sibTransId="{83740B9C-1280-4466-ABC4-D2B42BA7B2E1}"/>
    <dgm:cxn modelId="{AAC9B2E4-B548-4A7E-AB8D-E4C3F1731CD6}" srcId="{EFA3F6F2-0A99-4FDC-9A3F-40A95A834F3B}" destId="{5F1FB889-F87D-4DC0-901D-DC5EB1298949}" srcOrd="1" destOrd="0" parTransId="{6067878F-EFAF-4A4D-A594-28FD7516994C}" sibTransId="{A46739FB-4318-48C2-85E9-E568600C879B}"/>
    <dgm:cxn modelId="{0714C3EB-C7AC-42F0-9240-77D193CD81FB}" type="presOf" srcId="{EFA3F6F2-0A99-4FDC-9A3F-40A95A834F3B}" destId="{3745987B-CB07-40FF-B4C5-13561F32DBF1}" srcOrd="0" destOrd="0" presId="urn:microsoft.com/office/officeart/2005/8/layout/vList3"/>
    <dgm:cxn modelId="{3233F9F5-2A8D-4760-8503-B27906912719}" type="presParOf" srcId="{3745987B-CB07-40FF-B4C5-13561F32DBF1}" destId="{AB8BBB2B-A803-41F4-BEDC-68B2AAEA179C}" srcOrd="0" destOrd="0" presId="urn:microsoft.com/office/officeart/2005/8/layout/vList3"/>
    <dgm:cxn modelId="{DBE9A6E1-A0CE-48DE-8356-FD45609BEF62}" type="presParOf" srcId="{AB8BBB2B-A803-41F4-BEDC-68B2AAEA179C}" destId="{351B584B-5B7E-4DE5-9978-746697605800}" srcOrd="0" destOrd="0" presId="urn:microsoft.com/office/officeart/2005/8/layout/vList3"/>
    <dgm:cxn modelId="{BDB67D4D-7F49-4056-9C95-E0228BD4E601}" type="presParOf" srcId="{AB8BBB2B-A803-41F4-BEDC-68B2AAEA179C}" destId="{50BD8C9F-742C-451D-B250-219FEA3860EC}" srcOrd="1" destOrd="0" presId="urn:microsoft.com/office/officeart/2005/8/layout/vList3"/>
    <dgm:cxn modelId="{92A705DA-1AF2-4D82-B5B4-299C10DB2F50}" type="presParOf" srcId="{3745987B-CB07-40FF-B4C5-13561F32DBF1}" destId="{0CDA07F5-96F0-4094-BB45-8E12113D7299}" srcOrd="1" destOrd="0" presId="urn:microsoft.com/office/officeart/2005/8/layout/vList3"/>
    <dgm:cxn modelId="{AD421421-A868-4415-93E0-BA5C9E2A1632}" type="presParOf" srcId="{3745987B-CB07-40FF-B4C5-13561F32DBF1}" destId="{46D822CD-F68F-4291-AEB5-E53049D0C14B}" srcOrd="2" destOrd="0" presId="urn:microsoft.com/office/officeart/2005/8/layout/vList3"/>
    <dgm:cxn modelId="{41177A52-5913-4324-87E1-9D50FB49C3B7}" type="presParOf" srcId="{46D822CD-F68F-4291-AEB5-E53049D0C14B}" destId="{A265539C-29D2-476C-878B-81AE1658B163}" srcOrd="0" destOrd="0" presId="urn:microsoft.com/office/officeart/2005/8/layout/vList3"/>
    <dgm:cxn modelId="{5368DB36-A5CD-480C-9A4D-81FDC76A6BDD}" type="presParOf" srcId="{46D822CD-F68F-4291-AEB5-E53049D0C14B}" destId="{63DF7D95-FA6A-41E0-B4BF-A940B788244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7085D59-2B50-4A8B-8169-154ACD7E7C2B}" type="doc">
      <dgm:prSet loTypeId="urn:microsoft.com/office/officeart/2005/8/layout/venn3" loCatId="relationship" qsTypeId="urn:microsoft.com/office/officeart/2005/8/quickstyle/simple1" qsCatId="simple" csTypeId="urn:microsoft.com/office/officeart/2005/8/colors/accent5_1" csCatId="accent5" phldr="1"/>
      <dgm:spPr/>
      <dgm:t>
        <a:bodyPr/>
        <a:lstStyle/>
        <a:p>
          <a:endParaRPr lang="es-MX"/>
        </a:p>
      </dgm:t>
    </dgm:pt>
    <dgm:pt modelId="{91809AF3-7726-43C7-AEF6-37EDED859134}">
      <dgm:prSet phldrT="[Texto]" custT="1"/>
      <dgm:spPr/>
      <dgm:t>
        <a:bodyPr/>
        <a:lstStyle/>
        <a:p>
          <a:r>
            <a:rPr lang="es-MX" sz="2000" b="1" dirty="0"/>
            <a:t>Existencia de un proceso deliberativo en curso</a:t>
          </a:r>
        </a:p>
      </dgm:t>
    </dgm:pt>
    <dgm:pt modelId="{E8A9E606-1907-4909-9A2D-0D2B8D46CE04}" type="parTrans" cxnId="{8F7786A0-C508-4BD3-B63B-8084066C85B9}">
      <dgm:prSet/>
      <dgm:spPr/>
      <dgm:t>
        <a:bodyPr/>
        <a:lstStyle/>
        <a:p>
          <a:endParaRPr lang="es-MX"/>
        </a:p>
      </dgm:t>
    </dgm:pt>
    <dgm:pt modelId="{9E9DD2F4-CE6F-43DC-94A9-11F10A549858}" type="sibTrans" cxnId="{8F7786A0-C508-4BD3-B63B-8084066C85B9}">
      <dgm:prSet/>
      <dgm:spPr/>
      <dgm:t>
        <a:bodyPr/>
        <a:lstStyle/>
        <a:p>
          <a:endParaRPr lang="es-MX"/>
        </a:p>
      </dgm:t>
    </dgm:pt>
    <dgm:pt modelId="{115613EA-53AF-4514-9F6E-9D569FD9ADFF}">
      <dgm:prSet phldrT="[Texto]" custT="1"/>
      <dgm:spPr/>
      <dgm:t>
        <a:bodyPr/>
        <a:lstStyle/>
        <a:p>
          <a:r>
            <a:rPr lang="es-MX" sz="1400" b="1" dirty="0"/>
            <a:t>Que la información consista en opiniones, recomendaciones o puntos de vista de los servidores públicos que participan en el proceso deliberativo</a:t>
          </a:r>
        </a:p>
      </dgm:t>
    </dgm:pt>
    <dgm:pt modelId="{1170143F-7014-46A3-B0D1-76EA9238F707}" type="parTrans" cxnId="{821AFA51-7312-4486-9085-1FFB6C69EE41}">
      <dgm:prSet/>
      <dgm:spPr/>
      <dgm:t>
        <a:bodyPr/>
        <a:lstStyle/>
        <a:p>
          <a:endParaRPr lang="es-MX"/>
        </a:p>
      </dgm:t>
    </dgm:pt>
    <dgm:pt modelId="{BF6F9D10-9AD5-4C09-B497-CAD54305BCF4}" type="sibTrans" cxnId="{821AFA51-7312-4486-9085-1FFB6C69EE41}">
      <dgm:prSet/>
      <dgm:spPr/>
      <dgm:t>
        <a:bodyPr/>
        <a:lstStyle/>
        <a:p>
          <a:endParaRPr lang="es-MX"/>
        </a:p>
      </dgm:t>
    </dgm:pt>
    <dgm:pt modelId="{7315B990-7B79-46CE-957E-2D32236BFE80}">
      <dgm:prSet phldrT="[Texto]" custT="1"/>
      <dgm:spPr/>
      <dgm:t>
        <a:bodyPr/>
        <a:lstStyle/>
        <a:p>
          <a:r>
            <a:rPr lang="es-MX" sz="1600" b="1" dirty="0"/>
            <a:t>Que la información se encuentre relacionada, de manera directa, con el proceso deliberativo</a:t>
          </a:r>
        </a:p>
      </dgm:t>
    </dgm:pt>
    <dgm:pt modelId="{6187FB8F-12FB-40E7-9E0D-51C3355E0D3C}" type="parTrans" cxnId="{0FD51394-ED67-4117-B2F5-ED7B7ECFDF9E}">
      <dgm:prSet/>
      <dgm:spPr/>
      <dgm:t>
        <a:bodyPr/>
        <a:lstStyle/>
        <a:p>
          <a:endParaRPr lang="es-MX"/>
        </a:p>
      </dgm:t>
    </dgm:pt>
    <dgm:pt modelId="{3BC64F55-54BF-4C0B-B04C-77A402885FCA}" type="sibTrans" cxnId="{0FD51394-ED67-4117-B2F5-ED7B7ECFDF9E}">
      <dgm:prSet/>
      <dgm:spPr/>
      <dgm:t>
        <a:bodyPr/>
        <a:lstStyle/>
        <a:p>
          <a:endParaRPr lang="es-MX"/>
        </a:p>
      </dgm:t>
    </dgm:pt>
    <dgm:pt modelId="{ED86F992-A94A-4CB7-BCBF-E4D436CA3888}">
      <dgm:prSet phldrT="[Texto]" custT="1"/>
      <dgm:spPr/>
      <dgm:t>
        <a:bodyPr/>
        <a:lstStyle/>
        <a:p>
          <a:r>
            <a:rPr lang="es-MX" sz="1400" b="1" dirty="0"/>
            <a:t>Que con su difusión se pueda llegar a interrumpir, menoscabar o inhibir el diseño, negociación o implementación de los asuntos sometidos a deliberación</a:t>
          </a:r>
        </a:p>
      </dgm:t>
    </dgm:pt>
    <dgm:pt modelId="{1220132B-2634-4B6A-96C3-7A2ADA290C0A}" type="parTrans" cxnId="{F811E35F-E7C3-44E9-98C5-20B51A83F1B6}">
      <dgm:prSet/>
      <dgm:spPr/>
      <dgm:t>
        <a:bodyPr/>
        <a:lstStyle/>
        <a:p>
          <a:endParaRPr lang="es-MX"/>
        </a:p>
      </dgm:t>
    </dgm:pt>
    <dgm:pt modelId="{316BF969-8C21-4922-9EF5-5C8C423AD1E3}" type="sibTrans" cxnId="{F811E35F-E7C3-44E9-98C5-20B51A83F1B6}">
      <dgm:prSet/>
      <dgm:spPr/>
      <dgm:t>
        <a:bodyPr/>
        <a:lstStyle/>
        <a:p>
          <a:endParaRPr lang="es-MX"/>
        </a:p>
      </dgm:t>
    </dgm:pt>
    <dgm:pt modelId="{6EBDCBA4-CD06-49E7-AAC2-16B87BC685B8}" type="pres">
      <dgm:prSet presAssocID="{77085D59-2B50-4A8B-8169-154ACD7E7C2B}" presName="Name0" presStyleCnt="0">
        <dgm:presLayoutVars>
          <dgm:dir/>
          <dgm:resizeHandles val="exact"/>
        </dgm:presLayoutVars>
      </dgm:prSet>
      <dgm:spPr/>
    </dgm:pt>
    <dgm:pt modelId="{177F4E13-373C-48A5-B856-BC5EBC987CC5}" type="pres">
      <dgm:prSet presAssocID="{91809AF3-7726-43C7-AEF6-37EDED859134}" presName="Name5" presStyleLbl="vennNode1" presStyleIdx="0" presStyleCnt="4">
        <dgm:presLayoutVars>
          <dgm:bulletEnabled val="1"/>
        </dgm:presLayoutVars>
      </dgm:prSet>
      <dgm:spPr/>
    </dgm:pt>
    <dgm:pt modelId="{204FD014-D869-4C1E-B131-4BF4B6D43D2D}" type="pres">
      <dgm:prSet presAssocID="{9E9DD2F4-CE6F-43DC-94A9-11F10A549858}" presName="space" presStyleCnt="0"/>
      <dgm:spPr/>
    </dgm:pt>
    <dgm:pt modelId="{6F0CC670-3428-4281-BED1-E30AD434AF00}" type="pres">
      <dgm:prSet presAssocID="{115613EA-53AF-4514-9F6E-9D569FD9ADFF}" presName="Name5" presStyleLbl="vennNode1" presStyleIdx="1" presStyleCnt="4">
        <dgm:presLayoutVars>
          <dgm:bulletEnabled val="1"/>
        </dgm:presLayoutVars>
      </dgm:prSet>
      <dgm:spPr/>
    </dgm:pt>
    <dgm:pt modelId="{6C1C0F18-9D18-4409-9AAA-0B2FFC3AECEF}" type="pres">
      <dgm:prSet presAssocID="{BF6F9D10-9AD5-4C09-B497-CAD54305BCF4}" presName="space" presStyleCnt="0"/>
      <dgm:spPr/>
    </dgm:pt>
    <dgm:pt modelId="{8DE07DB5-B887-4692-B117-3F9C46A4B75A}" type="pres">
      <dgm:prSet presAssocID="{7315B990-7B79-46CE-957E-2D32236BFE80}" presName="Name5" presStyleLbl="vennNode1" presStyleIdx="2" presStyleCnt="4">
        <dgm:presLayoutVars>
          <dgm:bulletEnabled val="1"/>
        </dgm:presLayoutVars>
      </dgm:prSet>
      <dgm:spPr/>
    </dgm:pt>
    <dgm:pt modelId="{CCF9749F-719D-4FF2-BFE9-30BC7B6BAF82}" type="pres">
      <dgm:prSet presAssocID="{3BC64F55-54BF-4C0B-B04C-77A402885FCA}" presName="space" presStyleCnt="0"/>
      <dgm:spPr/>
    </dgm:pt>
    <dgm:pt modelId="{3361B19B-CE9A-4B50-ADEA-96A422096EAC}" type="pres">
      <dgm:prSet presAssocID="{ED86F992-A94A-4CB7-BCBF-E4D436CA3888}" presName="Name5" presStyleLbl="vennNode1" presStyleIdx="3" presStyleCnt="4">
        <dgm:presLayoutVars>
          <dgm:bulletEnabled val="1"/>
        </dgm:presLayoutVars>
      </dgm:prSet>
      <dgm:spPr/>
    </dgm:pt>
  </dgm:ptLst>
  <dgm:cxnLst>
    <dgm:cxn modelId="{A203B11B-A03A-46B3-B4FD-7310479EC4EE}" type="presOf" srcId="{7315B990-7B79-46CE-957E-2D32236BFE80}" destId="{8DE07DB5-B887-4692-B117-3F9C46A4B75A}" srcOrd="0" destOrd="0" presId="urn:microsoft.com/office/officeart/2005/8/layout/venn3"/>
    <dgm:cxn modelId="{F811E35F-E7C3-44E9-98C5-20B51A83F1B6}" srcId="{77085D59-2B50-4A8B-8169-154ACD7E7C2B}" destId="{ED86F992-A94A-4CB7-BCBF-E4D436CA3888}" srcOrd="3" destOrd="0" parTransId="{1220132B-2634-4B6A-96C3-7A2ADA290C0A}" sibTransId="{316BF969-8C21-4922-9EF5-5C8C423AD1E3}"/>
    <dgm:cxn modelId="{446F3E67-BAA7-47A4-A3D0-87D37810C60D}" type="presOf" srcId="{115613EA-53AF-4514-9F6E-9D569FD9ADFF}" destId="{6F0CC670-3428-4281-BED1-E30AD434AF00}" srcOrd="0" destOrd="0" presId="urn:microsoft.com/office/officeart/2005/8/layout/venn3"/>
    <dgm:cxn modelId="{354E6551-9B81-4C3F-BEEC-3BC069FACBA5}" type="presOf" srcId="{ED86F992-A94A-4CB7-BCBF-E4D436CA3888}" destId="{3361B19B-CE9A-4B50-ADEA-96A422096EAC}" srcOrd="0" destOrd="0" presId="urn:microsoft.com/office/officeart/2005/8/layout/venn3"/>
    <dgm:cxn modelId="{821AFA51-7312-4486-9085-1FFB6C69EE41}" srcId="{77085D59-2B50-4A8B-8169-154ACD7E7C2B}" destId="{115613EA-53AF-4514-9F6E-9D569FD9ADFF}" srcOrd="1" destOrd="0" parTransId="{1170143F-7014-46A3-B0D1-76EA9238F707}" sibTransId="{BF6F9D10-9AD5-4C09-B497-CAD54305BCF4}"/>
    <dgm:cxn modelId="{0FD51394-ED67-4117-B2F5-ED7B7ECFDF9E}" srcId="{77085D59-2B50-4A8B-8169-154ACD7E7C2B}" destId="{7315B990-7B79-46CE-957E-2D32236BFE80}" srcOrd="2" destOrd="0" parTransId="{6187FB8F-12FB-40E7-9E0D-51C3355E0D3C}" sibTransId="{3BC64F55-54BF-4C0B-B04C-77A402885FCA}"/>
    <dgm:cxn modelId="{8F7786A0-C508-4BD3-B63B-8084066C85B9}" srcId="{77085D59-2B50-4A8B-8169-154ACD7E7C2B}" destId="{91809AF3-7726-43C7-AEF6-37EDED859134}" srcOrd="0" destOrd="0" parTransId="{E8A9E606-1907-4909-9A2D-0D2B8D46CE04}" sibTransId="{9E9DD2F4-CE6F-43DC-94A9-11F10A549858}"/>
    <dgm:cxn modelId="{C76AF8B5-63E2-4249-92F7-DFCE5F036623}" type="presOf" srcId="{91809AF3-7726-43C7-AEF6-37EDED859134}" destId="{177F4E13-373C-48A5-B856-BC5EBC987CC5}" srcOrd="0" destOrd="0" presId="urn:microsoft.com/office/officeart/2005/8/layout/venn3"/>
    <dgm:cxn modelId="{6EA05EDC-8F2E-473F-83BE-A88D3B801669}" type="presOf" srcId="{77085D59-2B50-4A8B-8169-154ACD7E7C2B}" destId="{6EBDCBA4-CD06-49E7-AAC2-16B87BC685B8}" srcOrd="0" destOrd="0" presId="urn:microsoft.com/office/officeart/2005/8/layout/venn3"/>
    <dgm:cxn modelId="{75D08005-C4CB-4F57-AA60-12430801AE52}" type="presParOf" srcId="{6EBDCBA4-CD06-49E7-AAC2-16B87BC685B8}" destId="{177F4E13-373C-48A5-B856-BC5EBC987CC5}" srcOrd="0" destOrd="0" presId="urn:microsoft.com/office/officeart/2005/8/layout/venn3"/>
    <dgm:cxn modelId="{E0D42740-3EF2-471C-8622-69A6B6C62F33}" type="presParOf" srcId="{6EBDCBA4-CD06-49E7-AAC2-16B87BC685B8}" destId="{204FD014-D869-4C1E-B131-4BF4B6D43D2D}" srcOrd="1" destOrd="0" presId="urn:microsoft.com/office/officeart/2005/8/layout/venn3"/>
    <dgm:cxn modelId="{A9F90786-F29D-43A6-92A7-AA963CDECDB9}" type="presParOf" srcId="{6EBDCBA4-CD06-49E7-AAC2-16B87BC685B8}" destId="{6F0CC670-3428-4281-BED1-E30AD434AF00}" srcOrd="2" destOrd="0" presId="urn:microsoft.com/office/officeart/2005/8/layout/venn3"/>
    <dgm:cxn modelId="{A3873597-BEA4-4201-B89C-9703D642BF6F}" type="presParOf" srcId="{6EBDCBA4-CD06-49E7-AAC2-16B87BC685B8}" destId="{6C1C0F18-9D18-4409-9AAA-0B2FFC3AECEF}" srcOrd="3" destOrd="0" presId="urn:microsoft.com/office/officeart/2005/8/layout/venn3"/>
    <dgm:cxn modelId="{44F9EE1F-19D9-40F0-ACFA-2F9C57800751}" type="presParOf" srcId="{6EBDCBA4-CD06-49E7-AAC2-16B87BC685B8}" destId="{8DE07DB5-B887-4692-B117-3F9C46A4B75A}" srcOrd="4" destOrd="0" presId="urn:microsoft.com/office/officeart/2005/8/layout/venn3"/>
    <dgm:cxn modelId="{B7F16BDD-0671-43DB-A90D-5BEA8055320B}" type="presParOf" srcId="{6EBDCBA4-CD06-49E7-AAC2-16B87BC685B8}" destId="{CCF9749F-719D-4FF2-BFE9-30BC7B6BAF82}" srcOrd="5" destOrd="0" presId="urn:microsoft.com/office/officeart/2005/8/layout/venn3"/>
    <dgm:cxn modelId="{E4189915-C757-416E-9B85-15B79AEC7ADB}" type="presParOf" srcId="{6EBDCBA4-CD06-49E7-AAC2-16B87BC685B8}" destId="{3361B19B-CE9A-4B50-ADEA-96A422096EAC}"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FF3AD2B-8E85-49A2-AFD1-95959E8C25AC}" type="doc">
      <dgm:prSet loTypeId="urn:microsoft.com/office/officeart/2005/8/layout/arrow5" loCatId="relationship" qsTypeId="urn:microsoft.com/office/officeart/2005/8/quickstyle/simple1" qsCatId="simple" csTypeId="urn:microsoft.com/office/officeart/2005/8/colors/colorful2" csCatId="colorful" phldr="1"/>
      <dgm:spPr/>
      <dgm:t>
        <a:bodyPr/>
        <a:lstStyle/>
        <a:p>
          <a:endParaRPr lang="es-MX"/>
        </a:p>
      </dgm:t>
    </dgm:pt>
    <dgm:pt modelId="{6572CC1C-3800-4B88-9B3C-613FB8D248E3}">
      <dgm:prSet phldrT="[Texto]"/>
      <dgm:spPr/>
      <dgm:t>
        <a:bodyPr/>
        <a:lstStyle/>
        <a:p>
          <a:r>
            <a:rPr lang="es-MX" b="1" dirty="0"/>
            <a:t>La existencia de un procedimiento de responsabilidad administrativa en trámite.</a:t>
          </a:r>
        </a:p>
      </dgm:t>
    </dgm:pt>
    <dgm:pt modelId="{AD9476FD-364F-442E-A442-BD3534C7D1AC}" type="parTrans" cxnId="{2811DE54-2ACE-4D34-8526-A4D203FDE736}">
      <dgm:prSet/>
      <dgm:spPr/>
      <dgm:t>
        <a:bodyPr/>
        <a:lstStyle/>
        <a:p>
          <a:endParaRPr lang="es-MX"/>
        </a:p>
      </dgm:t>
    </dgm:pt>
    <dgm:pt modelId="{2CAEB5D4-90B0-47D7-B461-A56A2B711719}" type="sibTrans" cxnId="{2811DE54-2ACE-4D34-8526-A4D203FDE736}">
      <dgm:prSet/>
      <dgm:spPr/>
      <dgm:t>
        <a:bodyPr/>
        <a:lstStyle/>
        <a:p>
          <a:endParaRPr lang="es-MX"/>
        </a:p>
      </dgm:t>
    </dgm:pt>
    <dgm:pt modelId="{87356498-E3B3-44E6-B0BD-D0D05A5B678C}">
      <dgm:prSet phldrT="[Texto]"/>
      <dgm:spPr/>
      <dgm:t>
        <a:bodyPr/>
        <a:lstStyle/>
        <a:p>
          <a:r>
            <a:rPr lang="es-MX" b="1" dirty="0">
              <a:solidFill>
                <a:schemeClr val="tx1"/>
              </a:solidFill>
            </a:rPr>
            <a:t>Que la información se refiera a actuaciones, diligencias y constancias propias del procedimiento de responsabilidad.</a:t>
          </a:r>
        </a:p>
      </dgm:t>
    </dgm:pt>
    <dgm:pt modelId="{884D6E82-48D7-4648-A49B-9FED81ADB86D}" type="parTrans" cxnId="{3282F27E-AB4B-44A6-A756-91B007043D6E}">
      <dgm:prSet/>
      <dgm:spPr/>
      <dgm:t>
        <a:bodyPr/>
        <a:lstStyle/>
        <a:p>
          <a:endParaRPr lang="es-MX"/>
        </a:p>
      </dgm:t>
    </dgm:pt>
    <dgm:pt modelId="{AE55CF35-C4D0-4EAF-9849-9FAF5D7336C0}" type="sibTrans" cxnId="{3282F27E-AB4B-44A6-A756-91B007043D6E}">
      <dgm:prSet/>
      <dgm:spPr/>
      <dgm:t>
        <a:bodyPr/>
        <a:lstStyle/>
        <a:p>
          <a:endParaRPr lang="es-MX"/>
        </a:p>
      </dgm:t>
    </dgm:pt>
    <dgm:pt modelId="{128E33CA-4E3D-4C10-82D0-BF6E8C09B659}" type="pres">
      <dgm:prSet presAssocID="{8FF3AD2B-8E85-49A2-AFD1-95959E8C25AC}" presName="diagram" presStyleCnt="0">
        <dgm:presLayoutVars>
          <dgm:dir/>
          <dgm:resizeHandles val="exact"/>
        </dgm:presLayoutVars>
      </dgm:prSet>
      <dgm:spPr/>
    </dgm:pt>
    <dgm:pt modelId="{A097A0F9-D6A9-488C-8417-FA14340A2DB8}" type="pres">
      <dgm:prSet presAssocID="{6572CC1C-3800-4B88-9B3C-613FB8D248E3}" presName="arrow" presStyleLbl="node1" presStyleIdx="0" presStyleCnt="2">
        <dgm:presLayoutVars>
          <dgm:bulletEnabled val="1"/>
        </dgm:presLayoutVars>
      </dgm:prSet>
      <dgm:spPr/>
    </dgm:pt>
    <dgm:pt modelId="{DE1535A8-D212-4F21-8A60-97DB11609E6D}" type="pres">
      <dgm:prSet presAssocID="{87356498-E3B3-44E6-B0BD-D0D05A5B678C}" presName="arrow" presStyleLbl="node1" presStyleIdx="1" presStyleCnt="2">
        <dgm:presLayoutVars>
          <dgm:bulletEnabled val="1"/>
        </dgm:presLayoutVars>
      </dgm:prSet>
      <dgm:spPr/>
    </dgm:pt>
  </dgm:ptLst>
  <dgm:cxnLst>
    <dgm:cxn modelId="{CFC60D33-E10A-4641-AE92-851B6A28EB41}" type="presOf" srcId="{6572CC1C-3800-4B88-9B3C-613FB8D248E3}" destId="{A097A0F9-D6A9-488C-8417-FA14340A2DB8}" srcOrd="0" destOrd="0" presId="urn:microsoft.com/office/officeart/2005/8/layout/arrow5"/>
    <dgm:cxn modelId="{E1482643-0A3E-4E2C-B79F-C2F4A5B9D25E}" type="presOf" srcId="{8FF3AD2B-8E85-49A2-AFD1-95959E8C25AC}" destId="{128E33CA-4E3D-4C10-82D0-BF6E8C09B659}" srcOrd="0" destOrd="0" presId="urn:microsoft.com/office/officeart/2005/8/layout/arrow5"/>
    <dgm:cxn modelId="{724C9E44-867C-49AA-9F7D-5620057BA4EE}" type="presOf" srcId="{87356498-E3B3-44E6-B0BD-D0D05A5B678C}" destId="{DE1535A8-D212-4F21-8A60-97DB11609E6D}" srcOrd="0" destOrd="0" presId="urn:microsoft.com/office/officeart/2005/8/layout/arrow5"/>
    <dgm:cxn modelId="{2811DE54-2ACE-4D34-8526-A4D203FDE736}" srcId="{8FF3AD2B-8E85-49A2-AFD1-95959E8C25AC}" destId="{6572CC1C-3800-4B88-9B3C-613FB8D248E3}" srcOrd="0" destOrd="0" parTransId="{AD9476FD-364F-442E-A442-BD3534C7D1AC}" sibTransId="{2CAEB5D4-90B0-47D7-B461-A56A2B711719}"/>
    <dgm:cxn modelId="{3282F27E-AB4B-44A6-A756-91B007043D6E}" srcId="{8FF3AD2B-8E85-49A2-AFD1-95959E8C25AC}" destId="{87356498-E3B3-44E6-B0BD-D0D05A5B678C}" srcOrd="1" destOrd="0" parTransId="{884D6E82-48D7-4648-A49B-9FED81ADB86D}" sibTransId="{AE55CF35-C4D0-4EAF-9849-9FAF5D7336C0}"/>
    <dgm:cxn modelId="{D684D4E3-F405-41B3-BD67-A685B144736C}" type="presParOf" srcId="{128E33CA-4E3D-4C10-82D0-BF6E8C09B659}" destId="{A097A0F9-D6A9-488C-8417-FA14340A2DB8}" srcOrd="0" destOrd="0" presId="urn:microsoft.com/office/officeart/2005/8/layout/arrow5"/>
    <dgm:cxn modelId="{CFD78CFD-55A6-41E3-B735-889017293B0D}" type="presParOf" srcId="{128E33CA-4E3D-4C10-82D0-BF6E8C09B659}" destId="{DE1535A8-D212-4F21-8A60-97DB11609E6D}"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D6702DD-13B1-4561-8671-E6251BC0FB9D}" type="doc">
      <dgm:prSet loTypeId="urn:microsoft.com/office/officeart/2005/8/layout/matrix2" loCatId="matrix" qsTypeId="urn:microsoft.com/office/officeart/2005/8/quickstyle/3d2" qsCatId="3D" csTypeId="urn:microsoft.com/office/officeart/2005/8/colors/colorful1" csCatId="colorful" phldr="1"/>
      <dgm:spPr/>
      <dgm:t>
        <a:bodyPr/>
        <a:lstStyle/>
        <a:p>
          <a:endParaRPr lang="es-MX"/>
        </a:p>
      </dgm:t>
    </dgm:pt>
    <dgm:pt modelId="{D41C6227-CE64-4A5E-BB8F-A55D100E9556}">
      <dgm:prSet phldrT="[Texto]"/>
      <dgm:spPr/>
      <dgm:t>
        <a:bodyPr/>
        <a:lstStyle/>
        <a:p>
          <a:r>
            <a:rPr lang="es-MX" b="1" dirty="0">
              <a:solidFill>
                <a:schemeClr val="tx1"/>
              </a:solidFill>
            </a:rPr>
            <a:t>La existencia de un procedimiento judicial, administrativo o arbitral en trámite</a:t>
          </a:r>
        </a:p>
      </dgm:t>
    </dgm:pt>
    <dgm:pt modelId="{0453F6CC-D019-4B9A-A505-E8DF6EEC53F1}" type="parTrans" cxnId="{75A01521-D446-4EBD-B462-7A12A5CF2C26}">
      <dgm:prSet/>
      <dgm:spPr/>
      <dgm:t>
        <a:bodyPr/>
        <a:lstStyle/>
        <a:p>
          <a:endParaRPr lang="es-MX"/>
        </a:p>
      </dgm:t>
    </dgm:pt>
    <dgm:pt modelId="{1A7B7AE1-ACED-469C-863C-6A82237E7076}" type="sibTrans" cxnId="{75A01521-D446-4EBD-B462-7A12A5CF2C26}">
      <dgm:prSet/>
      <dgm:spPr/>
      <dgm:t>
        <a:bodyPr/>
        <a:lstStyle/>
        <a:p>
          <a:endParaRPr lang="es-MX"/>
        </a:p>
      </dgm:t>
    </dgm:pt>
    <dgm:pt modelId="{DF277F86-5172-40D8-977D-365CE5656E0E}">
      <dgm:prSet phldrT="[Texto]"/>
      <dgm:spPr/>
      <dgm:t>
        <a:bodyPr/>
        <a:lstStyle/>
        <a:p>
          <a:r>
            <a:rPr lang="es-MX" b="1" dirty="0">
              <a:solidFill>
                <a:schemeClr val="tx1"/>
              </a:solidFill>
            </a:rPr>
            <a:t>Que la información no sea conocida por la contraparte antes de la presentación de la misma en el proceso</a:t>
          </a:r>
        </a:p>
      </dgm:t>
    </dgm:pt>
    <dgm:pt modelId="{6BCDAE35-1F04-4B0D-9CB8-60543AAB63FA}" type="parTrans" cxnId="{617836A1-E979-4626-A633-311B1E837B84}">
      <dgm:prSet/>
      <dgm:spPr/>
      <dgm:t>
        <a:bodyPr/>
        <a:lstStyle/>
        <a:p>
          <a:endParaRPr lang="es-MX"/>
        </a:p>
      </dgm:t>
    </dgm:pt>
    <dgm:pt modelId="{C00943DD-0A24-4175-99DC-34FD809663EB}" type="sibTrans" cxnId="{617836A1-E979-4626-A633-311B1E837B84}">
      <dgm:prSet/>
      <dgm:spPr/>
      <dgm:t>
        <a:bodyPr/>
        <a:lstStyle/>
        <a:p>
          <a:endParaRPr lang="es-MX"/>
        </a:p>
      </dgm:t>
    </dgm:pt>
    <dgm:pt modelId="{7C496154-393C-43AC-9BDF-967FC5CB8197}">
      <dgm:prSet phldrT="[Texto]"/>
      <dgm:spPr/>
      <dgm:t>
        <a:bodyPr/>
        <a:lstStyle/>
        <a:p>
          <a:r>
            <a:rPr lang="es-MX" b="1" dirty="0">
              <a:solidFill>
                <a:schemeClr val="tx1"/>
              </a:solidFill>
            </a:rPr>
            <a:t>Que con su divulgación se afecte la oportunidad de llevar a cabo alguna de las garantías del debido proceso</a:t>
          </a:r>
        </a:p>
      </dgm:t>
    </dgm:pt>
    <dgm:pt modelId="{7D7A6A5A-D6BA-4F06-8C98-A68F63E2F3D5}" type="parTrans" cxnId="{0C036ADF-950C-4E07-9261-7E552CF2B251}">
      <dgm:prSet/>
      <dgm:spPr/>
      <dgm:t>
        <a:bodyPr/>
        <a:lstStyle/>
        <a:p>
          <a:endParaRPr lang="es-MX"/>
        </a:p>
      </dgm:t>
    </dgm:pt>
    <dgm:pt modelId="{CE133D0F-05E6-4D17-814D-510E0D174F18}" type="sibTrans" cxnId="{0C036ADF-950C-4E07-9261-7E552CF2B251}">
      <dgm:prSet/>
      <dgm:spPr/>
      <dgm:t>
        <a:bodyPr/>
        <a:lstStyle/>
        <a:p>
          <a:endParaRPr lang="es-MX"/>
        </a:p>
      </dgm:t>
    </dgm:pt>
    <dgm:pt modelId="{A83AFC25-B56D-405A-BD0F-8E6E0DA87290}">
      <dgm:prSet phldrT="[Texto]" phldr="1"/>
      <dgm:spPr/>
      <dgm:t>
        <a:bodyPr/>
        <a:lstStyle/>
        <a:p>
          <a:endParaRPr lang="es-MX"/>
        </a:p>
      </dgm:t>
    </dgm:pt>
    <dgm:pt modelId="{ED130886-68FF-472E-B2E2-5E87AD55FB74}" type="parTrans" cxnId="{CF63B2D0-30CE-42CD-A03A-6DF533A8582D}">
      <dgm:prSet/>
      <dgm:spPr/>
      <dgm:t>
        <a:bodyPr/>
        <a:lstStyle/>
        <a:p>
          <a:endParaRPr lang="es-MX"/>
        </a:p>
      </dgm:t>
    </dgm:pt>
    <dgm:pt modelId="{C0597380-C50A-447E-8C51-4E0C67CE19B1}" type="sibTrans" cxnId="{CF63B2D0-30CE-42CD-A03A-6DF533A8582D}">
      <dgm:prSet/>
      <dgm:spPr/>
      <dgm:t>
        <a:bodyPr/>
        <a:lstStyle/>
        <a:p>
          <a:endParaRPr lang="es-MX"/>
        </a:p>
      </dgm:t>
    </dgm:pt>
    <dgm:pt modelId="{270574F1-FD19-4790-A990-1C820CD046EC}">
      <dgm:prSet/>
      <dgm:spPr/>
      <dgm:t>
        <a:bodyPr/>
        <a:lstStyle/>
        <a:p>
          <a:r>
            <a:rPr lang="es-MX" b="1" dirty="0">
              <a:solidFill>
                <a:schemeClr val="tx1"/>
              </a:solidFill>
            </a:rPr>
            <a:t>El sujeto obligado sea parte en ese procedimiento</a:t>
          </a:r>
        </a:p>
      </dgm:t>
    </dgm:pt>
    <dgm:pt modelId="{F12162D3-A5AA-4F51-90C0-56C3944391B5}" type="parTrans" cxnId="{7E7DE620-888E-4FCA-9891-14DA39725014}">
      <dgm:prSet/>
      <dgm:spPr/>
      <dgm:t>
        <a:bodyPr/>
        <a:lstStyle/>
        <a:p>
          <a:endParaRPr lang="es-MX"/>
        </a:p>
      </dgm:t>
    </dgm:pt>
    <dgm:pt modelId="{B9588399-BC1B-4A66-BD54-DC924D4E5D50}" type="sibTrans" cxnId="{7E7DE620-888E-4FCA-9891-14DA39725014}">
      <dgm:prSet/>
      <dgm:spPr/>
      <dgm:t>
        <a:bodyPr/>
        <a:lstStyle/>
        <a:p>
          <a:endParaRPr lang="es-MX"/>
        </a:p>
      </dgm:t>
    </dgm:pt>
    <dgm:pt modelId="{6D572459-AC93-41B4-BE80-0F9A481D6C12}" type="pres">
      <dgm:prSet presAssocID="{CD6702DD-13B1-4561-8671-E6251BC0FB9D}" presName="matrix" presStyleCnt="0">
        <dgm:presLayoutVars>
          <dgm:chMax val="1"/>
          <dgm:dir/>
          <dgm:resizeHandles val="exact"/>
        </dgm:presLayoutVars>
      </dgm:prSet>
      <dgm:spPr/>
    </dgm:pt>
    <dgm:pt modelId="{90AC7076-3D8B-4048-BD64-42FE2DB20B3F}" type="pres">
      <dgm:prSet presAssocID="{CD6702DD-13B1-4561-8671-E6251BC0FB9D}" presName="axisShape" presStyleLbl="bgShp" presStyleIdx="0" presStyleCnt="1"/>
      <dgm:spPr/>
    </dgm:pt>
    <dgm:pt modelId="{8AA21A2D-ED45-48C9-AEEC-982F6288F2BA}" type="pres">
      <dgm:prSet presAssocID="{CD6702DD-13B1-4561-8671-E6251BC0FB9D}" presName="rect1" presStyleLbl="node1" presStyleIdx="0" presStyleCnt="4">
        <dgm:presLayoutVars>
          <dgm:chMax val="0"/>
          <dgm:chPref val="0"/>
          <dgm:bulletEnabled val="1"/>
        </dgm:presLayoutVars>
      </dgm:prSet>
      <dgm:spPr/>
    </dgm:pt>
    <dgm:pt modelId="{3EB38156-D688-4F93-86B3-D44BE8167A07}" type="pres">
      <dgm:prSet presAssocID="{CD6702DD-13B1-4561-8671-E6251BC0FB9D}" presName="rect2" presStyleLbl="node1" presStyleIdx="1" presStyleCnt="4">
        <dgm:presLayoutVars>
          <dgm:chMax val="0"/>
          <dgm:chPref val="0"/>
          <dgm:bulletEnabled val="1"/>
        </dgm:presLayoutVars>
      </dgm:prSet>
      <dgm:spPr/>
    </dgm:pt>
    <dgm:pt modelId="{0CECDBE7-B973-41AD-BD7F-3B4051D89DF8}" type="pres">
      <dgm:prSet presAssocID="{CD6702DD-13B1-4561-8671-E6251BC0FB9D}" presName="rect3" presStyleLbl="node1" presStyleIdx="2" presStyleCnt="4" custScaleX="107362" custScaleY="111714">
        <dgm:presLayoutVars>
          <dgm:chMax val="0"/>
          <dgm:chPref val="0"/>
          <dgm:bulletEnabled val="1"/>
        </dgm:presLayoutVars>
      </dgm:prSet>
      <dgm:spPr/>
    </dgm:pt>
    <dgm:pt modelId="{6373B278-A1A3-49BF-A8EE-DD64C27110DE}" type="pres">
      <dgm:prSet presAssocID="{CD6702DD-13B1-4561-8671-E6251BC0FB9D}" presName="rect4" presStyleLbl="node1" presStyleIdx="3" presStyleCnt="4" custScaleX="114735" custScaleY="111714">
        <dgm:presLayoutVars>
          <dgm:chMax val="0"/>
          <dgm:chPref val="0"/>
          <dgm:bulletEnabled val="1"/>
        </dgm:presLayoutVars>
      </dgm:prSet>
      <dgm:spPr/>
    </dgm:pt>
  </dgm:ptLst>
  <dgm:cxnLst>
    <dgm:cxn modelId="{60F6B20A-B8BD-4D29-8F90-B877D804364F}" type="presOf" srcId="{D41C6227-CE64-4A5E-BB8F-A55D100E9556}" destId="{8AA21A2D-ED45-48C9-AEEC-982F6288F2BA}" srcOrd="0" destOrd="0" presId="urn:microsoft.com/office/officeart/2005/8/layout/matrix2"/>
    <dgm:cxn modelId="{7E7DE620-888E-4FCA-9891-14DA39725014}" srcId="{CD6702DD-13B1-4561-8671-E6251BC0FB9D}" destId="{270574F1-FD19-4790-A990-1C820CD046EC}" srcOrd="2" destOrd="0" parTransId="{F12162D3-A5AA-4F51-90C0-56C3944391B5}" sibTransId="{B9588399-BC1B-4A66-BD54-DC924D4E5D50}"/>
    <dgm:cxn modelId="{75A01521-D446-4EBD-B462-7A12A5CF2C26}" srcId="{CD6702DD-13B1-4561-8671-E6251BC0FB9D}" destId="{D41C6227-CE64-4A5E-BB8F-A55D100E9556}" srcOrd="0" destOrd="0" parTransId="{0453F6CC-D019-4B9A-A505-E8DF6EEC53F1}" sibTransId="{1A7B7AE1-ACED-469C-863C-6A82237E7076}"/>
    <dgm:cxn modelId="{F802C37E-A90C-43B0-A677-159CC98C8379}" type="presOf" srcId="{7C496154-393C-43AC-9BDF-967FC5CB8197}" destId="{6373B278-A1A3-49BF-A8EE-DD64C27110DE}" srcOrd="0" destOrd="0" presId="urn:microsoft.com/office/officeart/2005/8/layout/matrix2"/>
    <dgm:cxn modelId="{78EA648A-ED86-402D-854E-54886FB19866}" type="presOf" srcId="{DF277F86-5172-40D8-977D-365CE5656E0E}" destId="{3EB38156-D688-4F93-86B3-D44BE8167A07}" srcOrd="0" destOrd="0" presId="urn:microsoft.com/office/officeart/2005/8/layout/matrix2"/>
    <dgm:cxn modelId="{40A8EE8A-6A83-4163-9BA7-F6473A10D4BE}" type="presOf" srcId="{CD6702DD-13B1-4561-8671-E6251BC0FB9D}" destId="{6D572459-AC93-41B4-BE80-0F9A481D6C12}" srcOrd="0" destOrd="0" presId="urn:microsoft.com/office/officeart/2005/8/layout/matrix2"/>
    <dgm:cxn modelId="{617836A1-E979-4626-A633-311B1E837B84}" srcId="{CD6702DD-13B1-4561-8671-E6251BC0FB9D}" destId="{DF277F86-5172-40D8-977D-365CE5656E0E}" srcOrd="1" destOrd="0" parTransId="{6BCDAE35-1F04-4B0D-9CB8-60543AAB63FA}" sibTransId="{C00943DD-0A24-4175-99DC-34FD809663EB}"/>
    <dgm:cxn modelId="{CF63B2D0-30CE-42CD-A03A-6DF533A8582D}" srcId="{CD6702DD-13B1-4561-8671-E6251BC0FB9D}" destId="{A83AFC25-B56D-405A-BD0F-8E6E0DA87290}" srcOrd="4" destOrd="0" parTransId="{ED130886-68FF-472E-B2E2-5E87AD55FB74}" sibTransId="{C0597380-C50A-447E-8C51-4E0C67CE19B1}"/>
    <dgm:cxn modelId="{0C036ADF-950C-4E07-9261-7E552CF2B251}" srcId="{CD6702DD-13B1-4561-8671-E6251BC0FB9D}" destId="{7C496154-393C-43AC-9BDF-967FC5CB8197}" srcOrd="3" destOrd="0" parTransId="{7D7A6A5A-D6BA-4F06-8C98-A68F63E2F3D5}" sibTransId="{CE133D0F-05E6-4D17-814D-510E0D174F18}"/>
    <dgm:cxn modelId="{BBFBD7E4-41FE-4F9B-81B2-494CE1DABE09}" type="presOf" srcId="{270574F1-FD19-4790-A990-1C820CD046EC}" destId="{0CECDBE7-B973-41AD-BD7F-3B4051D89DF8}" srcOrd="0" destOrd="0" presId="urn:microsoft.com/office/officeart/2005/8/layout/matrix2"/>
    <dgm:cxn modelId="{9A6269CA-F2F7-463D-BD8F-D30BC4197368}" type="presParOf" srcId="{6D572459-AC93-41B4-BE80-0F9A481D6C12}" destId="{90AC7076-3D8B-4048-BD64-42FE2DB20B3F}" srcOrd="0" destOrd="0" presId="urn:microsoft.com/office/officeart/2005/8/layout/matrix2"/>
    <dgm:cxn modelId="{82C4EE72-08A0-4D3E-AE30-96E3E0A3496D}" type="presParOf" srcId="{6D572459-AC93-41B4-BE80-0F9A481D6C12}" destId="{8AA21A2D-ED45-48C9-AEEC-982F6288F2BA}" srcOrd="1" destOrd="0" presId="urn:microsoft.com/office/officeart/2005/8/layout/matrix2"/>
    <dgm:cxn modelId="{C7B53AD4-5152-486F-AE8C-7E9D077BED6E}" type="presParOf" srcId="{6D572459-AC93-41B4-BE80-0F9A481D6C12}" destId="{3EB38156-D688-4F93-86B3-D44BE8167A07}" srcOrd="2" destOrd="0" presId="urn:microsoft.com/office/officeart/2005/8/layout/matrix2"/>
    <dgm:cxn modelId="{148B57D2-7EF4-4AB6-9966-9EF25BFCCBA1}" type="presParOf" srcId="{6D572459-AC93-41B4-BE80-0F9A481D6C12}" destId="{0CECDBE7-B973-41AD-BD7F-3B4051D89DF8}" srcOrd="3" destOrd="0" presId="urn:microsoft.com/office/officeart/2005/8/layout/matrix2"/>
    <dgm:cxn modelId="{29CBF54D-74AF-41B0-9EC3-99F2BF62CF63}" type="presParOf" srcId="{6D572459-AC93-41B4-BE80-0F9A481D6C12}" destId="{6373B278-A1A3-49BF-A8EE-DD64C27110DE}"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B9506F5-DDBA-4DF3-98EE-311E5A6196C3}" type="doc">
      <dgm:prSet loTypeId="urn:microsoft.com/office/officeart/2009/layout/ReverseList" loCatId="relationship" qsTypeId="urn:microsoft.com/office/officeart/2005/8/quickstyle/simple1" qsCatId="simple" csTypeId="urn:microsoft.com/office/officeart/2005/8/colors/colorful2" csCatId="colorful" phldr="1"/>
      <dgm:spPr/>
      <dgm:t>
        <a:bodyPr/>
        <a:lstStyle/>
        <a:p>
          <a:endParaRPr lang="es-MX"/>
        </a:p>
      </dgm:t>
    </dgm:pt>
    <dgm:pt modelId="{490667D3-1BB4-4531-AFE0-8818ECB1E4AF}">
      <dgm:prSet phldrT="[Texto]"/>
      <dgm:spPr/>
      <dgm:t>
        <a:bodyPr/>
        <a:lstStyle/>
        <a:p>
          <a:pPr algn="ctr"/>
          <a:r>
            <a:rPr lang="es-MX" dirty="0"/>
            <a:t>La existencia de un juicio o procedimiento administrativo materialmente jurisdiccional, que se encuentre en trámite.</a:t>
          </a:r>
        </a:p>
      </dgm:t>
    </dgm:pt>
    <dgm:pt modelId="{4FF6FD37-040B-4645-B2E6-0CC31CA74E9A}" type="parTrans" cxnId="{0B9D29A6-77EB-4BB2-941C-10230EDD9E10}">
      <dgm:prSet/>
      <dgm:spPr/>
      <dgm:t>
        <a:bodyPr/>
        <a:lstStyle/>
        <a:p>
          <a:endParaRPr lang="es-MX"/>
        </a:p>
      </dgm:t>
    </dgm:pt>
    <dgm:pt modelId="{87CC46BE-01F1-4C18-BA53-CDDAD1748A4D}" type="sibTrans" cxnId="{0B9D29A6-77EB-4BB2-941C-10230EDD9E10}">
      <dgm:prSet/>
      <dgm:spPr/>
      <dgm:t>
        <a:bodyPr/>
        <a:lstStyle/>
        <a:p>
          <a:endParaRPr lang="es-MX"/>
        </a:p>
      </dgm:t>
    </dgm:pt>
    <dgm:pt modelId="{C705E45A-D7BD-491D-AA68-E69C514C46D5}">
      <dgm:prSet phldrT="[Texto]"/>
      <dgm:spPr/>
      <dgm:t>
        <a:bodyPr/>
        <a:lstStyle/>
        <a:p>
          <a:pPr algn="ctr"/>
          <a:r>
            <a:rPr lang="es-MX" dirty="0"/>
            <a:t>Que la información solicitada se refiera a actuaciones, diligencias o constancias propias del procedimiento.</a:t>
          </a:r>
        </a:p>
      </dgm:t>
    </dgm:pt>
    <dgm:pt modelId="{8D865A59-9F1C-407E-9ACE-75B73D54E68A}" type="parTrans" cxnId="{7C50BC5B-FAC6-4817-895D-5DF6F0CD3F5E}">
      <dgm:prSet/>
      <dgm:spPr/>
      <dgm:t>
        <a:bodyPr/>
        <a:lstStyle/>
        <a:p>
          <a:endParaRPr lang="es-MX"/>
        </a:p>
      </dgm:t>
    </dgm:pt>
    <dgm:pt modelId="{AABB411D-6E6A-4340-9851-7F57B5FBAE6D}" type="sibTrans" cxnId="{7C50BC5B-FAC6-4817-895D-5DF6F0CD3F5E}">
      <dgm:prSet/>
      <dgm:spPr/>
      <dgm:t>
        <a:bodyPr/>
        <a:lstStyle/>
        <a:p>
          <a:endParaRPr lang="es-MX"/>
        </a:p>
      </dgm:t>
    </dgm:pt>
    <dgm:pt modelId="{57845760-34AA-4202-8A07-2093BB86C325}" type="pres">
      <dgm:prSet presAssocID="{AB9506F5-DDBA-4DF3-98EE-311E5A6196C3}" presName="Name0" presStyleCnt="0">
        <dgm:presLayoutVars>
          <dgm:chMax val="2"/>
          <dgm:chPref val="2"/>
          <dgm:animLvl val="lvl"/>
        </dgm:presLayoutVars>
      </dgm:prSet>
      <dgm:spPr/>
    </dgm:pt>
    <dgm:pt modelId="{A081C78A-394D-45F8-B4CB-5145B970DDC5}" type="pres">
      <dgm:prSet presAssocID="{AB9506F5-DDBA-4DF3-98EE-311E5A6196C3}" presName="LeftText" presStyleLbl="revTx" presStyleIdx="0" presStyleCnt="0">
        <dgm:presLayoutVars>
          <dgm:bulletEnabled val="1"/>
        </dgm:presLayoutVars>
      </dgm:prSet>
      <dgm:spPr/>
    </dgm:pt>
    <dgm:pt modelId="{BBCDA42E-2C81-4A49-9E04-C2BB08AF878C}" type="pres">
      <dgm:prSet presAssocID="{AB9506F5-DDBA-4DF3-98EE-311E5A6196C3}" presName="LeftNode" presStyleLbl="bgImgPlace1" presStyleIdx="0" presStyleCnt="2">
        <dgm:presLayoutVars>
          <dgm:chMax val="2"/>
          <dgm:chPref val="2"/>
        </dgm:presLayoutVars>
      </dgm:prSet>
      <dgm:spPr/>
    </dgm:pt>
    <dgm:pt modelId="{463502FD-5709-431D-BA42-075C274F027B}" type="pres">
      <dgm:prSet presAssocID="{AB9506F5-DDBA-4DF3-98EE-311E5A6196C3}" presName="RightText" presStyleLbl="revTx" presStyleIdx="0" presStyleCnt="0">
        <dgm:presLayoutVars>
          <dgm:bulletEnabled val="1"/>
        </dgm:presLayoutVars>
      </dgm:prSet>
      <dgm:spPr/>
    </dgm:pt>
    <dgm:pt modelId="{9132B6D3-16D5-454E-A98F-4376962F1EF9}" type="pres">
      <dgm:prSet presAssocID="{AB9506F5-DDBA-4DF3-98EE-311E5A6196C3}" presName="RightNode" presStyleLbl="bgImgPlace1" presStyleIdx="1" presStyleCnt="2">
        <dgm:presLayoutVars>
          <dgm:chMax val="0"/>
          <dgm:chPref val="0"/>
        </dgm:presLayoutVars>
      </dgm:prSet>
      <dgm:spPr/>
    </dgm:pt>
    <dgm:pt modelId="{CA1A4EF0-D33A-4C42-9FDF-3C5A02AA5A28}" type="pres">
      <dgm:prSet presAssocID="{AB9506F5-DDBA-4DF3-98EE-311E5A6196C3}" presName="TopArrow" presStyleLbl="node1" presStyleIdx="0" presStyleCnt="2"/>
      <dgm:spPr/>
    </dgm:pt>
    <dgm:pt modelId="{A6D60C72-4C26-4686-B9C9-C5A51DC8C4CB}" type="pres">
      <dgm:prSet presAssocID="{AB9506F5-DDBA-4DF3-98EE-311E5A6196C3}" presName="BottomArrow" presStyleLbl="node1" presStyleIdx="1" presStyleCnt="2"/>
      <dgm:spPr/>
    </dgm:pt>
  </dgm:ptLst>
  <dgm:cxnLst>
    <dgm:cxn modelId="{BC7F001F-7128-46BE-9CDC-39E794BAA61F}" type="presOf" srcId="{AB9506F5-DDBA-4DF3-98EE-311E5A6196C3}" destId="{57845760-34AA-4202-8A07-2093BB86C325}" srcOrd="0" destOrd="0" presId="urn:microsoft.com/office/officeart/2009/layout/ReverseList"/>
    <dgm:cxn modelId="{7C50BC5B-FAC6-4817-895D-5DF6F0CD3F5E}" srcId="{AB9506F5-DDBA-4DF3-98EE-311E5A6196C3}" destId="{C705E45A-D7BD-491D-AA68-E69C514C46D5}" srcOrd="1" destOrd="0" parTransId="{8D865A59-9F1C-407E-9ACE-75B73D54E68A}" sibTransId="{AABB411D-6E6A-4340-9851-7F57B5FBAE6D}"/>
    <dgm:cxn modelId="{50FE306B-2B5C-4F66-93A4-8FD518EA2FCA}" type="presOf" srcId="{490667D3-1BB4-4531-AFE0-8818ECB1E4AF}" destId="{A081C78A-394D-45F8-B4CB-5145B970DDC5}" srcOrd="0" destOrd="0" presId="urn:microsoft.com/office/officeart/2009/layout/ReverseList"/>
    <dgm:cxn modelId="{12317B51-58A7-4E7F-8D89-CFECCB135857}" type="presOf" srcId="{490667D3-1BB4-4531-AFE0-8818ECB1E4AF}" destId="{BBCDA42E-2C81-4A49-9E04-C2BB08AF878C}" srcOrd="1" destOrd="0" presId="urn:microsoft.com/office/officeart/2009/layout/ReverseList"/>
    <dgm:cxn modelId="{847D7F58-E7F5-49B7-A7F0-380CD2EC92C1}" type="presOf" srcId="{C705E45A-D7BD-491D-AA68-E69C514C46D5}" destId="{9132B6D3-16D5-454E-A98F-4376962F1EF9}" srcOrd="1" destOrd="0" presId="urn:microsoft.com/office/officeart/2009/layout/ReverseList"/>
    <dgm:cxn modelId="{0B9D29A6-77EB-4BB2-941C-10230EDD9E10}" srcId="{AB9506F5-DDBA-4DF3-98EE-311E5A6196C3}" destId="{490667D3-1BB4-4531-AFE0-8818ECB1E4AF}" srcOrd="0" destOrd="0" parTransId="{4FF6FD37-040B-4645-B2E6-0CC31CA74E9A}" sibTransId="{87CC46BE-01F1-4C18-BA53-CDDAD1748A4D}"/>
    <dgm:cxn modelId="{37C74CCF-C7B3-4E65-BE75-21C987F86581}" type="presOf" srcId="{C705E45A-D7BD-491D-AA68-E69C514C46D5}" destId="{463502FD-5709-431D-BA42-075C274F027B}" srcOrd="0" destOrd="0" presId="urn:microsoft.com/office/officeart/2009/layout/ReverseList"/>
    <dgm:cxn modelId="{2743AE4E-F549-444C-A661-7290C600B8E0}" type="presParOf" srcId="{57845760-34AA-4202-8A07-2093BB86C325}" destId="{A081C78A-394D-45F8-B4CB-5145B970DDC5}" srcOrd="0" destOrd="0" presId="urn:microsoft.com/office/officeart/2009/layout/ReverseList"/>
    <dgm:cxn modelId="{0B9F807D-9358-4C66-9060-CF3EDA1DA52A}" type="presParOf" srcId="{57845760-34AA-4202-8A07-2093BB86C325}" destId="{BBCDA42E-2C81-4A49-9E04-C2BB08AF878C}" srcOrd="1" destOrd="0" presId="urn:microsoft.com/office/officeart/2009/layout/ReverseList"/>
    <dgm:cxn modelId="{44C56673-ACDE-4B8D-903D-A31B401CFDFD}" type="presParOf" srcId="{57845760-34AA-4202-8A07-2093BB86C325}" destId="{463502FD-5709-431D-BA42-075C274F027B}" srcOrd="2" destOrd="0" presId="urn:microsoft.com/office/officeart/2009/layout/ReverseList"/>
    <dgm:cxn modelId="{F833DDD4-4177-4E98-8BBD-F9080EBC35B8}" type="presParOf" srcId="{57845760-34AA-4202-8A07-2093BB86C325}" destId="{9132B6D3-16D5-454E-A98F-4376962F1EF9}" srcOrd="3" destOrd="0" presId="urn:microsoft.com/office/officeart/2009/layout/ReverseList"/>
    <dgm:cxn modelId="{29201839-246D-46F9-97C3-A6A3B820F036}" type="presParOf" srcId="{57845760-34AA-4202-8A07-2093BB86C325}" destId="{CA1A4EF0-D33A-4C42-9FDF-3C5A02AA5A28}" srcOrd="4" destOrd="0" presId="urn:microsoft.com/office/officeart/2009/layout/ReverseList"/>
    <dgm:cxn modelId="{A8DF0FB7-DE6C-463A-8F9E-A5D591BAD6D5}" type="presParOf" srcId="{57845760-34AA-4202-8A07-2093BB86C325}" destId="{A6D60C72-4C26-4686-B9C9-C5A51DC8C4CB}"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34FB866-3D72-4166-838B-40B7E8EF58A1}" type="doc">
      <dgm:prSet loTypeId="urn:microsoft.com/office/officeart/2009/3/layout/RandomtoResultProcess" loCatId="process" qsTypeId="urn:microsoft.com/office/officeart/2005/8/quickstyle/simple1" qsCatId="simple" csTypeId="urn:microsoft.com/office/officeart/2005/8/colors/colorful4" csCatId="colorful" phldr="1"/>
      <dgm:spPr/>
      <dgm:t>
        <a:bodyPr/>
        <a:lstStyle/>
        <a:p>
          <a:endParaRPr lang="es-MX"/>
        </a:p>
      </dgm:t>
    </dgm:pt>
    <dgm:pt modelId="{6F20E6CF-157C-4F60-ADF4-37B730C425C1}">
      <dgm:prSet phldrT="[Texto]"/>
      <dgm:spPr/>
      <dgm:t>
        <a:bodyPr/>
        <a:lstStyle/>
        <a:p>
          <a:r>
            <a:rPr lang="es-MX" b="1" dirty="0"/>
            <a:t>Aquella que por disposición expresa de una ley o de un Tratado Internacional del que el Estado mexicano sea parte, le otorgue tal carácter siempre que no se contravenga lo establecido en la Ley General.</a:t>
          </a:r>
        </a:p>
      </dgm:t>
    </dgm:pt>
    <dgm:pt modelId="{1CC9E016-A305-4151-97E0-4492813F01CA}" type="parTrans" cxnId="{16C89E73-FA75-4D0D-8240-38EE94BB98C1}">
      <dgm:prSet/>
      <dgm:spPr/>
      <dgm:t>
        <a:bodyPr/>
        <a:lstStyle/>
        <a:p>
          <a:endParaRPr lang="es-MX"/>
        </a:p>
      </dgm:t>
    </dgm:pt>
    <dgm:pt modelId="{A18AD83C-B1BA-4532-84D5-423329AFF677}" type="sibTrans" cxnId="{16C89E73-FA75-4D0D-8240-38EE94BB98C1}">
      <dgm:prSet/>
      <dgm:spPr/>
      <dgm:t>
        <a:bodyPr/>
        <a:lstStyle/>
        <a:p>
          <a:endParaRPr lang="es-MX"/>
        </a:p>
      </dgm:t>
    </dgm:pt>
    <dgm:pt modelId="{2AF72E91-40DC-4063-9B35-93089E15B61C}">
      <dgm:prSet phldrT="[Texto]"/>
      <dgm:spPr/>
      <dgm:t>
        <a:bodyPr/>
        <a:lstStyle/>
        <a:p>
          <a:r>
            <a:rPr lang="es-MX" b="1" dirty="0">
              <a:solidFill>
                <a:schemeClr val="tx1"/>
              </a:solidFill>
            </a:rPr>
            <a:t>Los sujetos obligados deberán fundar y motivar la clasificación de la información, señalando de manera específica el supuesto normativo que expresamente le otorga ese carácter</a:t>
          </a:r>
        </a:p>
      </dgm:t>
    </dgm:pt>
    <dgm:pt modelId="{023E6E28-E983-474A-8C9E-88B74CF6AD90}" type="parTrans" cxnId="{6635EBBB-BB3B-4D40-9036-7D1249662CF8}">
      <dgm:prSet/>
      <dgm:spPr/>
      <dgm:t>
        <a:bodyPr/>
        <a:lstStyle/>
        <a:p>
          <a:endParaRPr lang="es-MX"/>
        </a:p>
      </dgm:t>
    </dgm:pt>
    <dgm:pt modelId="{FACF414A-BBF2-44D0-9614-A041A0CC7F61}" type="sibTrans" cxnId="{6635EBBB-BB3B-4D40-9036-7D1249662CF8}">
      <dgm:prSet/>
      <dgm:spPr/>
      <dgm:t>
        <a:bodyPr/>
        <a:lstStyle/>
        <a:p>
          <a:endParaRPr lang="es-MX"/>
        </a:p>
      </dgm:t>
    </dgm:pt>
    <dgm:pt modelId="{76B1A852-5C75-47D7-B54B-5666ADD78DFD}" type="pres">
      <dgm:prSet presAssocID="{D34FB866-3D72-4166-838B-40B7E8EF58A1}" presName="Name0" presStyleCnt="0">
        <dgm:presLayoutVars>
          <dgm:dir/>
          <dgm:animOne val="branch"/>
          <dgm:animLvl val="lvl"/>
        </dgm:presLayoutVars>
      </dgm:prSet>
      <dgm:spPr/>
    </dgm:pt>
    <dgm:pt modelId="{0A0E90B9-DCCF-4570-8ACA-E52E8935B89A}" type="pres">
      <dgm:prSet presAssocID="{6F20E6CF-157C-4F60-ADF4-37B730C425C1}" presName="chaos" presStyleCnt="0"/>
      <dgm:spPr/>
    </dgm:pt>
    <dgm:pt modelId="{59A3FFC1-9B57-4DA0-8407-87C7461493A9}" type="pres">
      <dgm:prSet presAssocID="{6F20E6CF-157C-4F60-ADF4-37B730C425C1}" presName="parTx1" presStyleLbl="revTx" presStyleIdx="0" presStyleCnt="1" custScaleY="196709" custLinFactNeighborX="-1358" custLinFactNeighborY="11433"/>
      <dgm:spPr/>
    </dgm:pt>
    <dgm:pt modelId="{BED4D032-C540-4B48-9321-F93E40BC59AA}" type="pres">
      <dgm:prSet presAssocID="{6F20E6CF-157C-4F60-ADF4-37B730C425C1}" presName="c1" presStyleLbl="node1" presStyleIdx="0" presStyleCnt="19"/>
      <dgm:spPr/>
    </dgm:pt>
    <dgm:pt modelId="{40D9894C-CB5C-468D-830D-AF2B9CDEE765}" type="pres">
      <dgm:prSet presAssocID="{6F20E6CF-157C-4F60-ADF4-37B730C425C1}" presName="c2" presStyleLbl="node1" presStyleIdx="1" presStyleCnt="19"/>
      <dgm:spPr/>
    </dgm:pt>
    <dgm:pt modelId="{E8A0A1D2-0081-4D9A-8158-B28BEE869CBE}" type="pres">
      <dgm:prSet presAssocID="{6F20E6CF-157C-4F60-ADF4-37B730C425C1}" presName="c3" presStyleLbl="node1" presStyleIdx="2" presStyleCnt="19"/>
      <dgm:spPr/>
    </dgm:pt>
    <dgm:pt modelId="{2A30E166-1959-4906-BCE8-6FA5E2BB66F8}" type="pres">
      <dgm:prSet presAssocID="{6F20E6CF-157C-4F60-ADF4-37B730C425C1}" presName="c4" presStyleLbl="node1" presStyleIdx="3" presStyleCnt="19"/>
      <dgm:spPr/>
    </dgm:pt>
    <dgm:pt modelId="{BE8A6115-CEC6-4271-B266-B327A1918B9F}" type="pres">
      <dgm:prSet presAssocID="{6F20E6CF-157C-4F60-ADF4-37B730C425C1}" presName="c5" presStyleLbl="node1" presStyleIdx="4" presStyleCnt="19"/>
      <dgm:spPr/>
    </dgm:pt>
    <dgm:pt modelId="{A74D82E9-DF97-4698-B455-CC114CD536DE}" type="pres">
      <dgm:prSet presAssocID="{6F20E6CF-157C-4F60-ADF4-37B730C425C1}" presName="c6" presStyleLbl="node1" presStyleIdx="5" presStyleCnt="19"/>
      <dgm:spPr/>
    </dgm:pt>
    <dgm:pt modelId="{D13DB55D-2AC8-4F84-A978-D293C7C1D19B}" type="pres">
      <dgm:prSet presAssocID="{6F20E6CF-157C-4F60-ADF4-37B730C425C1}" presName="c7" presStyleLbl="node1" presStyleIdx="6" presStyleCnt="19"/>
      <dgm:spPr/>
    </dgm:pt>
    <dgm:pt modelId="{C0E64925-979C-4CF2-B21A-B8862158721C}" type="pres">
      <dgm:prSet presAssocID="{6F20E6CF-157C-4F60-ADF4-37B730C425C1}" presName="c8" presStyleLbl="node1" presStyleIdx="7" presStyleCnt="19"/>
      <dgm:spPr/>
    </dgm:pt>
    <dgm:pt modelId="{F3675502-CAC8-4BF1-9AB5-E42E8F734A62}" type="pres">
      <dgm:prSet presAssocID="{6F20E6CF-157C-4F60-ADF4-37B730C425C1}" presName="c9" presStyleLbl="node1" presStyleIdx="8" presStyleCnt="19"/>
      <dgm:spPr/>
    </dgm:pt>
    <dgm:pt modelId="{B1DFB092-18AF-4E0C-BC47-4A45E74CCB00}" type="pres">
      <dgm:prSet presAssocID="{6F20E6CF-157C-4F60-ADF4-37B730C425C1}" presName="c10" presStyleLbl="node1" presStyleIdx="9" presStyleCnt="19"/>
      <dgm:spPr/>
    </dgm:pt>
    <dgm:pt modelId="{EDB73402-38F9-4852-A39D-7D423834D70B}" type="pres">
      <dgm:prSet presAssocID="{6F20E6CF-157C-4F60-ADF4-37B730C425C1}" presName="c11" presStyleLbl="node1" presStyleIdx="10" presStyleCnt="19"/>
      <dgm:spPr/>
    </dgm:pt>
    <dgm:pt modelId="{E89B9883-FC40-4518-BEEB-A9B35846CCC4}" type="pres">
      <dgm:prSet presAssocID="{6F20E6CF-157C-4F60-ADF4-37B730C425C1}" presName="c12" presStyleLbl="node1" presStyleIdx="11" presStyleCnt="19"/>
      <dgm:spPr/>
    </dgm:pt>
    <dgm:pt modelId="{24478E9C-0A41-4EAB-9383-270A45B2834D}" type="pres">
      <dgm:prSet presAssocID="{6F20E6CF-157C-4F60-ADF4-37B730C425C1}" presName="c13" presStyleLbl="node1" presStyleIdx="12" presStyleCnt="19"/>
      <dgm:spPr/>
    </dgm:pt>
    <dgm:pt modelId="{DA7F29C3-8EF0-455A-80EB-EBF955B84D46}" type="pres">
      <dgm:prSet presAssocID="{6F20E6CF-157C-4F60-ADF4-37B730C425C1}" presName="c14" presStyleLbl="node1" presStyleIdx="13" presStyleCnt="19"/>
      <dgm:spPr/>
    </dgm:pt>
    <dgm:pt modelId="{453512F7-70A5-487E-8192-5D1745C7EA15}" type="pres">
      <dgm:prSet presAssocID="{6F20E6CF-157C-4F60-ADF4-37B730C425C1}" presName="c15" presStyleLbl="node1" presStyleIdx="14" presStyleCnt="19"/>
      <dgm:spPr/>
    </dgm:pt>
    <dgm:pt modelId="{F3E80245-BCBC-40F8-95D7-15B19501BF7A}" type="pres">
      <dgm:prSet presAssocID="{6F20E6CF-157C-4F60-ADF4-37B730C425C1}" presName="c16" presStyleLbl="node1" presStyleIdx="15" presStyleCnt="19"/>
      <dgm:spPr/>
    </dgm:pt>
    <dgm:pt modelId="{6759E853-6A48-4B3B-B08A-E5F430DD621C}" type="pres">
      <dgm:prSet presAssocID="{6F20E6CF-157C-4F60-ADF4-37B730C425C1}" presName="c17" presStyleLbl="node1" presStyleIdx="16" presStyleCnt="19"/>
      <dgm:spPr/>
    </dgm:pt>
    <dgm:pt modelId="{441E6F35-E290-41C2-9C86-11B929C42737}" type="pres">
      <dgm:prSet presAssocID="{6F20E6CF-157C-4F60-ADF4-37B730C425C1}" presName="c18" presStyleLbl="node1" presStyleIdx="17" presStyleCnt="19"/>
      <dgm:spPr/>
    </dgm:pt>
    <dgm:pt modelId="{CA42603E-DEAC-4C31-8AA3-46AC8CA3815E}" type="pres">
      <dgm:prSet presAssocID="{A18AD83C-B1BA-4532-84D5-423329AFF677}" presName="chevronComposite1" presStyleCnt="0"/>
      <dgm:spPr/>
    </dgm:pt>
    <dgm:pt modelId="{F23C50AE-DE0C-44E3-A2EF-9E48B4D7281E}" type="pres">
      <dgm:prSet presAssocID="{A18AD83C-B1BA-4532-84D5-423329AFF677}" presName="chevron1" presStyleLbl="sibTrans2D1" presStyleIdx="0" presStyleCnt="2"/>
      <dgm:spPr/>
    </dgm:pt>
    <dgm:pt modelId="{38813139-2918-4A0B-8E42-999B5121E8B4}" type="pres">
      <dgm:prSet presAssocID="{A18AD83C-B1BA-4532-84D5-423329AFF677}" presName="spChevron1" presStyleCnt="0"/>
      <dgm:spPr/>
    </dgm:pt>
    <dgm:pt modelId="{76EB98FE-CE05-468E-83D2-DA49F116C452}" type="pres">
      <dgm:prSet presAssocID="{A18AD83C-B1BA-4532-84D5-423329AFF677}" presName="overlap" presStyleCnt="0"/>
      <dgm:spPr/>
    </dgm:pt>
    <dgm:pt modelId="{DB73FBDC-D66A-4AEB-B9EC-42859E9C6494}" type="pres">
      <dgm:prSet presAssocID="{A18AD83C-B1BA-4532-84D5-423329AFF677}" presName="chevronComposite2" presStyleCnt="0"/>
      <dgm:spPr/>
    </dgm:pt>
    <dgm:pt modelId="{866B3A73-7566-403C-91C2-52467C494778}" type="pres">
      <dgm:prSet presAssocID="{A18AD83C-B1BA-4532-84D5-423329AFF677}" presName="chevron2" presStyleLbl="sibTrans2D1" presStyleIdx="1" presStyleCnt="2"/>
      <dgm:spPr/>
    </dgm:pt>
    <dgm:pt modelId="{71028AF9-EA98-4CE2-B731-647C038C4BBD}" type="pres">
      <dgm:prSet presAssocID="{A18AD83C-B1BA-4532-84D5-423329AFF677}" presName="spChevron2" presStyleCnt="0"/>
      <dgm:spPr/>
    </dgm:pt>
    <dgm:pt modelId="{9E34E5F1-19A8-4337-ADD3-5EC84E2189F4}" type="pres">
      <dgm:prSet presAssocID="{2AF72E91-40DC-4063-9B35-93089E15B61C}" presName="last" presStyleCnt="0"/>
      <dgm:spPr/>
    </dgm:pt>
    <dgm:pt modelId="{B1CFE18D-FB00-4A5E-9A22-F0A0C8D06BB2}" type="pres">
      <dgm:prSet presAssocID="{2AF72E91-40DC-4063-9B35-93089E15B61C}" presName="circleTx" presStyleLbl="node1" presStyleIdx="18" presStyleCnt="19"/>
      <dgm:spPr/>
    </dgm:pt>
    <dgm:pt modelId="{B7D3A77F-167A-4C0B-907A-0AE6AD20EDA5}" type="pres">
      <dgm:prSet presAssocID="{2AF72E91-40DC-4063-9B35-93089E15B61C}" presName="spN" presStyleCnt="0"/>
      <dgm:spPr/>
    </dgm:pt>
  </dgm:ptLst>
  <dgm:cxnLst>
    <dgm:cxn modelId="{1F615521-D1A2-4AB5-91B4-E2B76273982C}" type="presOf" srcId="{6F20E6CF-157C-4F60-ADF4-37B730C425C1}" destId="{59A3FFC1-9B57-4DA0-8407-87C7461493A9}" srcOrd="0" destOrd="0" presId="urn:microsoft.com/office/officeart/2009/3/layout/RandomtoResultProcess"/>
    <dgm:cxn modelId="{16C89E73-FA75-4D0D-8240-38EE94BB98C1}" srcId="{D34FB866-3D72-4166-838B-40B7E8EF58A1}" destId="{6F20E6CF-157C-4F60-ADF4-37B730C425C1}" srcOrd="0" destOrd="0" parTransId="{1CC9E016-A305-4151-97E0-4492813F01CA}" sibTransId="{A18AD83C-B1BA-4532-84D5-423329AFF677}"/>
    <dgm:cxn modelId="{6635EBBB-BB3B-4D40-9036-7D1249662CF8}" srcId="{D34FB866-3D72-4166-838B-40B7E8EF58A1}" destId="{2AF72E91-40DC-4063-9B35-93089E15B61C}" srcOrd="1" destOrd="0" parTransId="{023E6E28-E983-474A-8C9E-88B74CF6AD90}" sibTransId="{FACF414A-BBF2-44D0-9614-A041A0CC7F61}"/>
    <dgm:cxn modelId="{3FD2EFBD-2FA4-4384-9009-3DF9A3CC5C05}" type="presOf" srcId="{D34FB866-3D72-4166-838B-40B7E8EF58A1}" destId="{76B1A852-5C75-47D7-B54B-5666ADD78DFD}" srcOrd="0" destOrd="0" presId="urn:microsoft.com/office/officeart/2009/3/layout/RandomtoResultProcess"/>
    <dgm:cxn modelId="{0CBAD0E2-E47C-40B6-802C-34FAD4CE6338}" type="presOf" srcId="{2AF72E91-40DC-4063-9B35-93089E15B61C}" destId="{B1CFE18D-FB00-4A5E-9A22-F0A0C8D06BB2}" srcOrd="0" destOrd="0" presId="urn:microsoft.com/office/officeart/2009/3/layout/RandomtoResultProcess"/>
    <dgm:cxn modelId="{C9CE5015-FB15-4D33-B99B-598383AACA4E}" type="presParOf" srcId="{76B1A852-5C75-47D7-B54B-5666ADD78DFD}" destId="{0A0E90B9-DCCF-4570-8ACA-E52E8935B89A}" srcOrd="0" destOrd="0" presId="urn:microsoft.com/office/officeart/2009/3/layout/RandomtoResultProcess"/>
    <dgm:cxn modelId="{0755BF00-6738-4464-97FA-74F69AEFA94C}" type="presParOf" srcId="{0A0E90B9-DCCF-4570-8ACA-E52E8935B89A}" destId="{59A3FFC1-9B57-4DA0-8407-87C7461493A9}" srcOrd="0" destOrd="0" presId="urn:microsoft.com/office/officeart/2009/3/layout/RandomtoResultProcess"/>
    <dgm:cxn modelId="{80D9A0C9-C5CF-4459-862E-CBCC21A6504D}" type="presParOf" srcId="{0A0E90B9-DCCF-4570-8ACA-E52E8935B89A}" destId="{BED4D032-C540-4B48-9321-F93E40BC59AA}" srcOrd="1" destOrd="0" presId="urn:microsoft.com/office/officeart/2009/3/layout/RandomtoResultProcess"/>
    <dgm:cxn modelId="{6A44C525-D974-4D51-9740-7DF3CACB9F97}" type="presParOf" srcId="{0A0E90B9-DCCF-4570-8ACA-E52E8935B89A}" destId="{40D9894C-CB5C-468D-830D-AF2B9CDEE765}" srcOrd="2" destOrd="0" presId="urn:microsoft.com/office/officeart/2009/3/layout/RandomtoResultProcess"/>
    <dgm:cxn modelId="{58B29750-F279-43DA-BFD2-53E0697035C4}" type="presParOf" srcId="{0A0E90B9-DCCF-4570-8ACA-E52E8935B89A}" destId="{E8A0A1D2-0081-4D9A-8158-B28BEE869CBE}" srcOrd="3" destOrd="0" presId="urn:microsoft.com/office/officeart/2009/3/layout/RandomtoResultProcess"/>
    <dgm:cxn modelId="{8B44EB5E-54B1-48B6-A600-75F05B040ECE}" type="presParOf" srcId="{0A0E90B9-DCCF-4570-8ACA-E52E8935B89A}" destId="{2A30E166-1959-4906-BCE8-6FA5E2BB66F8}" srcOrd="4" destOrd="0" presId="urn:microsoft.com/office/officeart/2009/3/layout/RandomtoResultProcess"/>
    <dgm:cxn modelId="{DA33E4AC-0B35-4387-B3DC-ACD5C44BB758}" type="presParOf" srcId="{0A0E90B9-DCCF-4570-8ACA-E52E8935B89A}" destId="{BE8A6115-CEC6-4271-B266-B327A1918B9F}" srcOrd="5" destOrd="0" presId="urn:microsoft.com/office/officeart/2009/3/layout/RandomtoResultProcess"/>
    <dgm:cxn modelId="{F76656F4-B1EB-438E-90C2-CF631ED760A8}" type="presParOf" srcId="{0A0E90B9-DCCF-4570-8ACA-E52E8935B89A}" destId="{A74D82E9-DF97-4698-B455-CC114CD536DE}" srcOrd="6" destOrd="0" presId="urn:microsoft.com/office/officeart/2009/3/layout/RandomtoResultProcess"/>
    <dgm:cxn modelId="{B9D8D263-F4C3-4552-8244-63BE485F5291}" type="presParOf" srcId="{0A0E90B9-DCCF-4570-8ACA-E52E8935B89A}" destId="{D13DB55D-2AC8-4F84-A978-D293C7C1D19B}" srcOrd="7" destOrd="0" presId="urn:microsoft.com/office/officeart/2009/3/layout/RandomtoResultProcess"/>
    <dgm:cxn modelId="{FC70814F-87B7-42B0-887D-581EC3C90168}" type="presParOf" srcId="{0A0E90B9-DCCF-4570-8ACA-E52E8935B89A}" destId="{C0E64925-979C-4CF2-B21A-B8862158721C}" srcOrd="8" destOrd="0" presId="urn:microsoft.com/office/officeart/2009/3/layout/RandomtoResultProcess"/>
    <dgm:cxn modelId="{3586E219-35B7-4E4A-9743-49A1BFE0AE21}" type="presParOf" srcId="{0A0E90B9-DCCF-4570-8ACA-E52E8935B89A}" destId="{F3675502-CAC8-4BF1-9AB5-E42E8F734A62}" srcOrd="9" destOrd="0" presId="urn:microsoft.com/office/officeart/2009/3/layout/RandomtoResultProcess"/>
    <dgm:cxn modelId="{F7D6D8E5-1DEC-4CD5-B133-D4F33832AE48}" type="presParOf" srcId="{0A0E90B9-DCCF-4570-8ACA-E52E8935B89A}" destId="{B1DFB092-18AF-4E0C-BC47-4A45E74CCB00}" srcOrd="10" destOrd="0" presId="urn:microsoft.com/office/officeart/2009/3/layout/RandomtoResultProcess"/>
    <dgm:cxn modelId="{F6E0EFD7-6068-4DFF-ABAF-4453A5C6A96C}" type="presParOf" srcId="{0A0E90B9-DCCF-4570-8ACA-E52E8935B89A}" destId="{EDB73402-38F9-4852-A39D-7D423834D70B}" srcOrd="11" destOrd="0" presId="urn:microsoft.com/office/officeart/2009/3/layout/RandomtoResultProcess"/>
    <dgm:cxn modelId="{84D4FF57-EF55-4841-92E3-EA65BF4773F6}" type="presParOf" srcId="{0A0E90B9-DCCF-4570-8ACA-E52E8935B89A}" destId="{E89B9883-FC40-4518-BEEB-A9B35846CCC4}" srcOrd="12" destOrd="0" presId="urn:microsoft.com/office/officeart/2009/3/layout/RandomtoResultProcess"/>
    <dgm:cxn modelId="{2FA0A2D5-BDA4-45D7-A508-8F0D3B05621A}" type="presParOf" srcId="{0A0E90B9-DCCF-4570-8ACA-E52E8935B89A}" destId="{24478E9C-0A41-4EAB-9383-270A45B2834D}" srcOrd="13" destOrd="0" presId="urn:microsoft.com/office/officeart/2009/3/layout/RandomtoResultProcess"/>
    <dgm:cxn modelId="{0F234F81-F18F-4C6E-ACD3-B4054EBA106E}" type="presParOf" srcId="{0A0E90B9-DCCF-4570-8ACA-E52E8935B89A}" destId="{DA7F29C3-8EF0-455A-80EB-EBF955B84D46}" srcOrd="14" destOrd="0" presId="urn:microsoft.com/office/officeart/2009/3/layout/RandomtoResultProcess"/>
    <dgm:cxn modelId="{BFA2A5D8-EB1A-44FD-833B-BE5911D58C96}" type="presParOf" srcId="{0A0E90B9-DCCF-4570-8ACA-E52E8935B89A}" destId="{453512F7-70A5-487E-8192-5D1745C7EA15}" srcOrd="15" destOrd="0" presId="urn:microsoft.com/office/officeart/2009/3/layout/RandomtoResultProcess"/>
    <dgm:cxn modelId="{E1CFFD65-B0AC-4C33-A77F-03FC725E2335}" type="presParOf" srcId="{0A0E90B9-DCCF-4570-8ACA-E52E8935B89A}" destId="{F3E80245-BCBC-40F8-95D7-15B19501BF7A}" srcOrd="16" destOrd="0" presId="urn:microsoft.com/office/officeart/2009/3/layout/RandomtoResultProcess"/>
    <dgm:cxn modelId="{151FC4CC-A4E6-46AB-B2C3-6AB05CB5BB79}" type="presParOf" srcId="{0A0E90B9-DCCF-4570-8ACA-E52E8935B89A}" destId="{6759E853-6A48-4B3B-B08A-E5F430DD621C}" srcOrd="17" destOrd="0" presId="urn:microsoft.com/office/officeart/2009/3/layout/RandomtoResultProcess"/>
    <dgm:cxn modelId="{77BECCB9-C6D9-4625-A025-92B1597C5512}" type="presParOf" srcId="{0A0E90B9-DCCF-4570-8ACA-E52E8935B89A}" destId="{441E6F35-E290-41C2-9C86-11B929C42737}" srcOrd="18" destOrd="0" presId="urn:microsoft.com/office/officeart/2009/3/layout/RandomtoResultProcess"/>
    <dgm:cxn modelId="{0753AD61-F18B-4255-9096-B72A9C4D9FE1}" type="presParOf" srcId="{76B1A852-5C75-47D7-B54B-5666ADD78DFD}" destId="{CA42603E-DEAC-4C31-8AA3-46AC8CA3815E}" srcOrd="1" destOrd="0" presId="urn:microsoft.com/office/officeart/2009/3/layout/RandomtoResultProcess"/>
    <dgm:cxn modelId="{24C9704A-9F67-472B-83D0-8CE17000C1F9}" type="presParOf" srcId="{CA42603E-DEAC-4C31-8AA3-46AC8CA3815E}" destId="{F23C50AE-DE0C-44E3-A2EF-9E48B4D7281E}" srcOrd="0" destOrd="0" presId="urn:microsoft.com/office/officeart/2009/3/layout/RandomtoResultProcess"/>
    <dgm:cxn modelId="{536600C2-7ED9-4092-A990-ADA0C1F5CBAC}" type="presParOf" srcId="{CA42603E-DEAC-4C31-8AA3-46AC8CA3815E}" destId="{38813139-2918-4A0B-8E42-999B5121E8B4}" srcOrd="1" destOrd="0" presId="urn:microsoft.com/office/officeart/2009/3/layout/RandomtoResultProcess"/>
    <dgm:cxn modelId="{5F935E71-BEA5-4154-A0F3-5A743BE5E8BB}" type="presParOf" srcId="{76B1A852-5C75-47D7-B54B-5666ADD78DFD}" destId="{76EB98FE-CE05-468E-83D2-DA49F116C452}" srcOrd="2" destOrd="0" presId="urn:microsoft.com/office/officeart/2009/3/layout/RandomtoResultProcess"/>
    <dgm:cxn modelId="{E0CEFF0A-5BFA-4658-9EDD-1BFB8EBCA548}" type="presParOf" srcId="{76B1A852-5C75-47D7-B54B-5666ADD78DFD}" destId="{DB73FBDC-D66A-4AEB-B9EC-42859E9C6494}" srcOrd="3" destOrd="0" presId="urn:microsoft.com/office/officeart/2009/3/layout/RandomtoResultProcess"/>
    <dgm:cxn modelId="{A6835170-02A8-40BC-8DF0-D3B12655A2A2}" type="presParOf" srcId="{DB73FBDC-D66A-4AEB-B9EC-42859E9C6494}" destId="{866B3A73-7566-403C-91C2-52467C494778}" srcOrd="0" destOrd="0" presId="urn:microsoft.com/office/officeart/2009/3/layout/RandomtoResultProcess"/>
    <dgm:cxn modelId="{87D5AB15-BD7A-45D5-8475-C7A9FC0A598C}" type="presParOf" srcId="{DB73FBDC-D66A-4AEB-B9EC-42859E9C6494}" destId="{71028AF9-EA98-4CE2-B731-647C038C4BBD}" srcOrd="1" destOrd="0" presId="urn:microsoft.com/office/officeart/2009/3/layout/RandomtoResultProcess"/>
    <dgm:cxn modelId="{0C181B08-16EC-4600-9F33-E1F75C696BA7}" type="presParOf" srcId="{76B1A852-5C75-47D7-B54B-5666ADD78DFD}" destId="{9E34E5F1-19A8-4337-ADD3-5EC84E2189F4}" srcOrd="4" destOrd="0" presId="urn:microsoft.com/office/officeart/2009/3/layout/RandomtoResultProcess"/>
    <dgm:cxn modelId="{523C29BF-6AE7-47F7-A464-2489E1B37D3B}" type="presParOf" srcId="{9E34E5F1-19A8-4337-ADD3-5EC84E2189F4}" destId="{B1CFE18D-FB00-4A5E-9A22-F0A0C8D06BB2}" srcOrd="0" destOrd="0" presId="urn:microsoft.com/office/officeart/2009/3/layout/RandomtoResultProcess"/>
    <dgm:cxn modelId="{6EFFDCB5-834B-4586-9CEE-D3E8A752E7A9}" type="presParOf" srcId="{9E34E5F1-19A8-4337-ADD3-5EC84E2189F4}" destId="{B7D3A77F-167A-4C0B-907A-0AE6AD20EDA5}"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FFEAD4E-EBD2-4BD6-9526-2A71A6C9F81E}" type="doc">
      <dgm:prSet loTypeId="urn:microsoft.com/office/officeart/2005/8/layout/venn1" loCatId="relationship" qsTypeId="urn:microsoft.com/office/officeart/2005/8/quickstyle/simple1" qsCatId="simple" csTypeId="urn:microsoft.com/office/officeart/2005/8/colors/colorful3" csCatId="colorful" phldr="1"/>
      <dgm:spPr/>
      <dgm:t>
        <a:bodyPr/>
        <a:lstStyle/>
        <a:p>
          <a:endParaRPr lang="es-MX"/>
        </a:p>
      </dgm:t>
    </dgm:pt>
    <dgm:pt modelId="{CCCC2001-461E-4F94-8CE8-6ACAE79A0202}">
      <dgm:prSet phldrT="[Texto]" custT="1"/>
      <dgm:spPr/>
      <dgm:t>
        <a:bodyPr/>
        <a:lstStyle/>
        <a:p>
          <a:r>
            <a:rPr lang="es-MX" sz="1200" b="1" dirty="0"/>
            <a:t>La divulgación de la información representa un </a:t>
          </a:r>
          <a:r>
            <a:rPr lang="es-MX" sz="1200" b="1" i="1" u="sng" dirty="0"/>
            <a:t>riesgo real, demostrable e identificable</a:t>
          </a:r>
          <a:r>
            <a:rPr lang="es-MX" sz="1200" b="1" dirty="0"/>
            <a:t> de perjuicio significativo al interés público o a la seguridad nacional.</a:t>
          </a:r>
          <a:endParaRPr lang="es-MX" sz="1100" b="1" dirty="0"/>
        </a:p>
      </dgm:t>
    </dgm:pt>
    <dgm:pt modelId="{208BAD3A-C5EC-4A1A-9894-8F3A93173003}" type="parTrans" cxnId="{B241C261-2C59-4B8E-B43A-F70E303A3323}">
      <dgm:prSet/>
      <dgm:spPr/>
      <dgm:t>
        <a:bodyPr/>
        <a:lstStyle/>
        <a:p>
          <a:endParaRPr lang="es-MX"/>
        </a:p>
      </dgm:t>
    </dgm:pt>
    <dgm:pt modelId="{E5C6F6FF-32AA-4C3C-B144-1979193425A1}" type="sibTrans" cxnId="{B241C261-2C59-4B8E-B43A-F70E303A3323}">
      <dgm:prSet/>
      <dgm:spPr/>
      <dgm:t>
        <a:bodyPr/>
        <a:lstStyle/>
        <a:p>
          <a:endParaRPr lang="es-MX"/>
        </a:p>
      </dgm:t>
    </dgm:pt>
    <dgm:pt modelId="{21ACC69B-8C2B-46D5-A81E-8C6020E17676}">
      <dgm:prSet phldrT="[Texto]" custT="1"/>
      <dgm:spPr/>
      <dgm:t>
        <a:bodyPr/>
        <a:lstStyle/>
        <a:p>
          <a:r>
            <a:rPr lang="es-MX" sz="1200" b="1" dirty="0"/>
            <a:t>El riesgo de perjuicio que supondría la divulgación supera el interés público general de que se difunda</a:t>
          </a:r>
          <a:r>
            <a:rPr lang="es-MX" sz="1200" dirty="0"/>
            <a:t>.</a:t>
          </a:r>
        </a:p>
      </dgm:t>
    </dgm:pt>
    <dgm:pt modelId="{C0837563-0188-44B5-B836-75C526598135}" type="parTrans" cxnId="{DE0D2E0B-E416-42B0-9B2B-11C0389FFFA3}">
      <dgm:prSet/>
      <dgm:spPr/>
      <dgm:t>
        <a:bodyPr/>
        <a:lstStyle/>
        <a:p>
          <a:endParaRPr lang="es-MX"/>
        </a:p>
      </dgm:t>
    </dgm:pt>
    <dgm:pt modelId="{0664AC37-8654-4556-AF60-565AEA4F40D7}" type="sibTrans" cxnId="{DE0D2E0B-E416-42B0-9B2B-11C0389FFFA3}">
      <dgm:prSet/>
      <dgm:spPr/>
      <dgm:t>
        <a:bodyPr/>
        <a:lstStyle/>
        <a:p>
          <a:endParaRPr lang="es-MX"/>
        </a:p>
      </dgm:t>
    </dgm:pt>
    <dgm:pt modelId="{125287EB-0583-4122-96C9-5160273FD5D8}">
      <dgm:prSet custT="1"/>
      <dgm:spPr/>
      <dgm:t>
        <a:bodyPr/>
        <a:lstStyle/>
        <a:p>
          <a:r>
            <a:rPr lang="es-MX" sz="1200" b="1" dirty="0"/>
            <a:t>La limitación se adecua al principio de proporcionalidad y representa el </a:t>
          </a:r>
          <a:r>
            <a:rPr lang="es-MX" sz="1200" b="1" i="1" u="sng" dirty="0"/>
            <a:t>medio menos restrictivo disponible </a:t>
          </a:r>
          <a:r>
            <a:rPr lang="es-MX" sz="1200" b="1" dirty="0"/>
            <a:t>para evitar el perjuicio.</a:t>
          </a:r>
        </a:p>
      </dgm:t>
    </dgm:pt>
    <dgm:pt modelId="{E59985EB-C7D7-4D3A-88E4-D7F8B9BAE4CB}" type="parTrans" cxnId="{D23C3512-619B-46B4-ACCF-C8015D59F6C0}">
      <dgm:prSet/>
      <dgm:spPr/>
      <dgm:t>
        <a:bodyPr/>
        <a:lstStyle/>
        <a:p>
          <a:endParaRPr lang="es-MX"/>
        </a:p>
      </dgm:t>
    </dgm:pt>
    <dgm:pt modelId="{5346898F-CA53-4FB2-B552-3E5308DF78ED}" type="sibTrans" cxnId="{D23C3512-619B-46B4-ACCF-C8015D59F6C0}">
      <dgm:prSet/>
      <dgm:spPr/>
      <dgm:t>
        <a:bodyPr/>
        <a:lstStyle/>
        <a:p>
          <a:endParaRPr lang="es-MX"/>
        </a:p>
      </dgm:t>
    </dgm:pt>
    <dgm:pt modelId="{86D9702D-BF36-4DB1-A31E-97B397A96C44}" type="pres">
      <dgm:prSet presAssocID="{FFFEAD4E-EBD2-4BD6-9526-2A71A6C9F81E}" presName="compositeShape" presStyleCnt="0">
        <dgm:presLayoutVars>
          <dgm:chMax val="7"/>
          <dgm:dir/>
          <dgm:resizeHandles val="exact"/>
        </dgm:presLayoutVars>
      </dgm:prSet>
      <dgm:spPr/>
    </dgm:pt>
    <dgm:pt modelId="{54A432A4-AD4C-4C4B-9DF6-DFACDBCEE970}" type="pres">
      <dgm:prSet presAssocID="{CCCC2001-461E-4F94-8CE8-6ACAE79A0202}" presName="circ1" presStyleLbl="vennNode1" presStyleIdx="0" presStyleCnt="3"/>
      <dgm:spPr/>
    </dgm:pt>
    <dgm:pt modelId="{99FFDCA2-4989-4306-9699-C5A0B9BFE054}" type="pres">
      <dgm:prSet presAssocID="{CCCC2001-461E-4F94-8CE8-6ACAE79A0202}" presName="circ1Tx" presStyleLbl="revTx" presStyleIdx="0" presStyleCnt="0">
        <dgm:presLayoutVars>
          <dgm:chMax val="0"/>
          <dgm:chPref val="0"/>
          <dgm:bulletEnabled val="1"/>
        </dgm:presLayoutVars>
      </dgm:prSet>
      <dgm:spPr/>
    </dgm:pt>
    <dgm:pt modelId="{308A0523-711C-4E31-A713-FBB5BC2279B8}" type="pres">
      <dgm:prSet presAssocID="{21ACC69B-8C2B-46D5-A81E-8C6020E17676}" presName="circ2" presStyleLbl="vennNode1" presStyleIdx="1" presStyleCnt="3"/>
      <dgm:spPr/>
    </dgm:pt>
    <dgm:pt modelId="{3E5CA665-389E-4C83-BE27-41FFB1635132}" type="pres">
      <dgm:prSet presAssocID="{21ACC69B-8C2B-46D5-A81E-8C6020E17676}" presName="circ2Tx" presStyleLbl="revTx" presStyleIdx="0" presStyleCnt="0">
        <dgm:presLayoutVars>
          <dgm:chMax val="0"/>
          <dgm:chPref val="0"/>
          <dgm:bulletEnabled val="1"/>
        </dgm:presLayoutVars>
      </dgm:prSet>
      <dgm:spPr/>
    </dgm:pt>
    <dgm:pt modelId="{48B28742-39B5-4FF0-AF61-279AC5F1BC03}" type="pres">
      <dgm:prSet presAssocID="{125287EB-0583-4122-96C9-5160273FD5D8}" presName="circ3" presStyleLbl="vennNode1" presStyleIdx="2" presStyleCnt="3"/>
      <dgm:spPr/>
    </dgm:pt>
    <dgm:pt modelId="{3B65306A-0D2E-4602-8A90-84FB168201F3}" type="pres">
      <dgm:prSet presAssocID="{125287EB-0583-4122-96C9-5160273FD5D8}" presName="circ3Tx" presStyleLbl="revTx" presStyleIdx="0" presStyleCnt="0">
        <dgm:presLayoutVars>
          <dgm:chMax val="0"/>
          <dgm:chPref val="0"/>
          <dgm:bulletEnabled val="1"/>
        </dgm:presLayoutVars>
      </dgm:prSet>
      <dgm:spPr/>
    </dgm:pt>
  </dgm:ptLst>
  <dgm:cxnLst>
    <dgm:cxn modelId="{DE0D2E0B-E416-42B0-9B2B-11C0389FFFA3}" srcId="{FFFEAD4E-EBD2-4BD6-9526-2A71A6C9F81E}" destId="{21ACC69B-8C2B-46D5-A81E-8C6020E17676}" srcOrd="1" destOrd="0" parTransId="{C0837563-0188-44B5-B836-75C526598135}" sibTransId="{0664AC37-8654-4556-AF60-565AEA4F40D7}"/>
    <dgm:cxn modelId="{D23C3512-619B-46B4-ACCF-C8015D59F6C0}" srcId="{FFFEAD4E-EBD2-4BD6-9526-2A71A6C9F81E}" destId="{125287EB-0583-4122-96C9-5160273FD5D8}" srcOrd="2" destOrd="0" parTransId="{E59985EB-C7D7-4D3A-88E4-D7F8B9BAE4CB}" sibTransId="{5346898F-CA53-4FB2-B552-3E5308DF78ED}"/>
    <dgm:cxn modelId="{EB68C019-4D61-40E6-B778-BBF380377F72}" type="presOf" srcId="{21ACC69B-8C2B-46D5-A81E-8C6020E17676}" destId="{3E5CA665-389E-4C83-BE27-41FFB1635132}" srcOrd="1" destOrd="0" presId="urn:microsoft.com/office/officeart/2005/8/layout/venn1"/>
    <dgm:cxn modelId="{688CD43C-CA47-4202-96FC-B159ED52919C}" type="presOf" srcId="{125287EB-0583-4122-96C9-5160273FD5D8}" destId="{48B28742-39B5-4FF0-AF61-279AC5F1BC03}" srcOrd="0" destOrd="0" presId="urn:microsoft.com/office/officeart/2005/8/layout/venn1"/>
    <dgm:cxn modelId="{B241C261-2C59-4B8E-B43A-F70E303A3323}" srcId="{FFFEAD4E-EBD2-4BD6-9526-2A71A6C9F81E}" destId="{CCCC2001-461E-4F94-8CE8-6ACAE79A0202}" srcOrd="0" destOrd="0" parTransId="{208BAD3A-C5EC-4A1A-9894-8F3A93173003}" sibTransId="{E5C6F6FF-32AA-4C3C-B144-1979193425A1}"/>
    <dgm:cxn modelId="{22D0B142-E0B7-43CB-86E6-3F1B0F71C0F0}" type="presOf" srcId="{CCCC2001-461E-4F94-8CE8-6ACAE79A0202}" destId="{54A432A4-AD4C-4C4B-9DF6-DFACDBCEE970}" srcOrd="0" destOrd="0" presId="urn:microsoft.com/office/officeart/2005/8/layout/venn1"/>
    <dgm:cxn modelId="{FF8ABA6E-9DCB-4507-97D3-EFD60B31C53E}" type="presOf" srcId="{125287EB-0583-4122-96C9-5160273FD5D8}" destId="{3B65306A-0D2E-4602-8A90-84FB168201F3}" srcOrd="1" destOrd="0" presId="urn:microsoft.com/office/officeart/2005/8/layout/venn1"/>
    <dgm:cxn modelId="{AD7ACF7C-D8C4-4B88-8F11-87F30A819106}" type="presOf" srcId="{21ACC69B-8C2B-46D5-A81E-8C6020E17676}" destId="{308A0523-711C-4E31-A713-FBB5BC2279B8}" srcOrd="0" destOrd="0" presId="urn:microsoft.com/office/officeart/2005/8/layout/venn1"/>
    <dgm:cxn modelId="{5D9BE3B5-0A64-45C2-ACD4-9D8BF7A05CF5}" type="presOf" srcId="{CCCC2001-461E-4F94-8CE8-6ACAE79A0202}" destId="{99FFDCA2-4989-4306-9699-C5A0B9BFE054}" srcOrd="1" destOrd="0" presId="urn:microsoft.com/office/officeart/2005/8/layout/venn1"/>
    <dgm:cxn modelId="{FDC822DB-145E-4B37-99ED-B8AB8178D221}" type="presOf" srcId="{FFFEAD4E-EBD2-4BD6-9526-2A71A6C9F81E}" destId="{86D9702D-BF36-4DB1-A31E-97B397A96C44}" srcOrd="0" destOrd="0" presId="urn:microsoft.com/office/officeart/2005/8/layout/venn1"/>
    <dgm:cxn modelId="{C5A9A2A3-B3A6-4A53-B974-8421F926EB3C}" type="presParOf" srcId="{86D9702D-BF36-4DB1-A31E-97B397A96C44}" destId="{54A432A4-AD4C-4C4B-9DF6-DFACDBCEE970}" srcOrd="0" destOrd="0" presId="urn:microsoft.com/office/officeart/2005/8/layout/venn1"/>
    <dgm:cxn modelId="{04C35264-D616-4322-9901-FD5B22E14508}" type="presParOf" srcId="{86D9702D-BF36-4DB1-A31E-97B397A96C44}" destId="{99FFDCA2-4989-4306-9699-C5A0B9BFE054}" srcOrd="1" destOrd="0" presId="urn:microsoft.com/office/officeart/2005/8/layout/venn1"/>
    <dgm:cxn modelId="{A885588A-D48B-4F9A-9C24-70059F52E014}" type="presParOf" srcId="{86D9702D-BF36-4DB1-A31E-97B397A96C44}" destId="{308A0523-711C-4E31-A713-FBB5BC2279B8}" srcOrd="2" destOrd="0" presId="urn:microsoft.com/office/officeart/2005/8/layout/venn1"/>
    <dgm:cxn modelId="{52902537-AB6E-4B59-87E7-A7CAA6147A36}" type="presParOf" srcId="{86D9702D-BF36-4DB1-A31E-97B397A96C44}" destId="{3E5CA665-389E-4C83-BE27-41FFB1635132}" srcOrd="3" destOrd="0" presId="urn:microsoft.com/office/officeart/2005/8/layout/venn1"/>
    <dgm:cxn modelId="{022ECD35-CADB-4F0B-ADCA-2B17A7AF2B10}" type="presParOf" srcId="{86D9702D-BF36-4DB1-A31E-97B397A96C44}" destId="{48B28742-39B5-4FF0-AF61-279AC5F1BC03}" srcOrd="4" destOrd="0" presId="urn:microsoft.com/office/officeart/2005/8/layout/venn1"/>
    <dgm:cxn modelId="{4576E42F-E83B-4FBD-A94E-4DE1AABAA739}" type="presParOf" srcId="{86D9702D-BF36-4DB1-A31E-97B397A96C44}" destId="{3B65306A-0D2E-4602-8A90-84FB168201F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931E54D-E07E-4BB9-B4C3-752E02B7183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MX"/>
        </a:p>
      </dgm:t>
    </dgm:pt>
    <dgm:pt modelId="{C66D1E9F-996B-4D79-9F20-B52D29455D32}">
      <dgm:prSet phldrT="[Texto]" custT="1"/>
      <dgm:spPr/>
      <dgm:t>
        <a:bodyPr/>
        <a:lstStyle/>
        <a:p>
          <a:r>
            <a:rPr lang="es-MX" sz="2500" dirty="0"/>
            <a:t>Citar artículo y fracción de la LGTAIP, LFTAIP y Lineamiento de Clasificación.</a:t>
          </a:r>
        </a:p>
      </dgm:t>
    </dgm:pt>
    <dgm:pt modelId="{42446E94-88FA-43B8-AAC0-0EB1362EACD2}" type="parTrans" cxnId="{7AD9E3E4-BD59-4B7F-ADB2-771FB39F36F4}">
      <dgm:prSet/>
      <dgm:spPr/>
      <dgm:t>
        <a:bodyPr/>
        <a:lstStyle/>
        <a:p>
          <a:endParaRPr lang="es-MX"/>
        </a:p>
      </dgm:t>
    </dgm:pt>
    <dgm:pt modelId="{1EB3C3C2-8340-42C4-96FF-A7A75F868AC1}" type="sibTrans" cxnId="{7AD9E3E4-BD59-4B7F-ADB2-771FB39F36F4}">
      <dgm:prSet/>
      <dgm:spPr/>
      <dgm:t>
        <a:bodyPr/>
        <a:lstStyle/>
        <a:p>
          <a:endParaRPr lang="es-MX"/>
        </a:p>
      </dgm:t>
    </dgm:pt>
    <dgm:pt modelId="{16083637-A2EE-49F6-BDA7-EF5B419C4A83}">
      <dgm:prSet phldrT="[Texto]" custT="1"/>
      <dgm:spPr/>
      <dgm:t>
        <a:bodyPr/>
        <a:lstStyle/>
        <a:p>
          <a:r>
            <a:rPr lang="es-MX" sz="2500" dirty="0"/>
            <a:t>Identificar el daño que se ocasiona al bien jurídico protegido por las reservas.</a:t>
          </a:r>
        </a:p>
      </dgm:t>
    </dgm:pt>
    <dgm:pt modelId="{CC9EF672-9AD7-4816-938F-4191A6A7562B}" type="parTrans" cxnId="{8CA36E3C-717D-48D9-A912-DEC3DE9A516C}">
      <dgm:prSet/>
      <dgm:spPr/>
      <dgm:t>
        <a:bodyPr/>
        <a:lstStyle/>
        <a:p>
          <a:endParaRPr lang="es-MX"/>
        </a:p>
      </dgm:t>
    </dgm:pt>
    <dgm:pt modelId="{458FC7DD-E8BD-4AD8-B73E-DD3534708579}" type="sibTrans" cxnId="{8CA36E3C-717D-48D9-A912-DEC3DE9A516C}">
      <dgm:prSet/>
      <dgm:spPr/>
      <dgm:t>
        <a:bodyPr/>
        <a:lstStyle/>
        <a:p>
          <a:endParaRPr lang="es-MX"/>
        </a:p>
      </dgm:t>
    </dgm:pt>
    <dgm:pt modelId="{E7CD231E-E8F3-42B7-8365-BFB0FD6705D1}">
      <dgm:prSet phldrT="[Texto]" custT="1"/>
      <dgm:spPr/>
      <dgm:t>
        <a:bodyPr/>
        <a:lstStyle/>
        <a:p>
          <a:r>
            <a:rPr lang="es-MX" sz="2200" dirty="0"/>
            <a:t>Describir los elementos del riesgo que conlleva la difusión de la información al bien tutelado (</a:t>
          </a:r>
          <a:r>
            <a:rPr lang="es-MX" sz="2200" b="1" dirty="0"/>
            <a:t>real</a:t>
          </a:r>
          <a:r>
            <a:rPr lang="es-MX" sz="2200" dirty="0"/>
            <a:t>/presente; </a:t>
          </a:r>
          <a:r>
            <a:rPr lang="es-MX" sz="2200" b="1" dirty="0"/>
            <a:t>demostrable</a:t>
          </a:r>
          <a:r>
            <a:rPr lang="es-MX" sz="2200" dirty="0"/>
            <a:t>/probable e </a:t>
          </a:r>
          <a:r>
            <a:rPr lang="es-MX" sz="2200" b="1" dirty="0"/>
            <a:t>identificable</a:t>
          </a:r>
          <a:r>
            <a:rPr lang="es-MX" sz="2200" dirty="0"/>
            <a:t>/específico.</a:t>
          </a:r>
        </a:p>
      </dgm:t>
    </dgm:pt>
    <dgm:pt modelId="{42C14DF2-4BA1-4D33-818F-8D4C81DE502A}" type="parTrans" cxnId="{9D203CF8-FFC9-406B-8A00-33F7D2236FAE}">
      <dgm:prSet/>
      <dgm:spPr/>
      <dgm:t>
        <a:bodyPr/>
        <a:lstStyle/>
        <a:p>
          <a:endParaRPr lang="es-MX"/>
        </a:p>
      </dgm:t>
    </dgm:pt>
    <dgm:pt modelId="{5EBFBCD5-49BA-4A08-A4BF-A645081F8662}" type="sibTrans" cxnId="{9D203CF8-FFC9-406B-8A00-33F7D2236FAE}">
      <dgm:prSet/>
      <dgm:spPr/>
      <dgm:t>
        <a:bodyPr/>
        <a:lstStyle/>
        <a:p>
          <a:endParaRPr lang="es-MX"/>
        </a:p>
      </dgm:t>
    </dgm:pt>
    <dgm:pt modelId="{84D34098-8E8A-407D-B69D-0943F1514EF8}" type="pres">
      <dgm:prSet presAssocID="{0931E54D-E07E-4BB9-B4C3-752E02B7183A}" presName="linear" presStyleCnt="0">
        <dgm:presLayoutVars>
          <dgm:dir/>
          <dgm:animLvl val="lvl"/>
          <dgm:resizeHandles val="exact"/>
        </dgm:presLayoutVars>
      </dgm:prSet>
      <dgm:spPr/>
    </dgm:pt>
    <dgm:pt modelId="{A9C49876-FE17-4AEC-8822-E6E51323D8D9}" type="pres">
      <dgm:prSet presAssocID="{C66D1E9F-996B-4D79-9F20-B52D29455D32}" presName="parentLin" presStyleCnt="0"/>
      <dgm:spPr/>
    </dgm:pt>
    <dgm:pt modelId="{CE7FF649-283E-41C6-A0C4-7A4B1A48F885}" type="pres">
      <dgm:prSet presAssocID="{C66D1E9F-996B-4D79-9F20-B52D29455D32}" presName="parentLeftMargin" presStyleLbl="node1" presStyleIdx="0" presStyleCnt="3"/>
      <dgm:spPr/>
    </dgm:pt>
    <dgm:pt modelId="{2AB596C0-1EC7-4EBA-BCD2-4A1FE181E444}" type="pres">
      <dgm:prSet presAssocID="{C66D1E9F-996B-4D79-9F20-B52D29455D32}" presName="parentText" presStyleLbl="node1" presStyleIdx="0" presStyleCnt="3" custScaleX="142857" custScaleY="141375">
        <dgm:presLayoutVars>
          <dgm:chMax val="0"/>
          <dgm:bulletEnabled val="1"/>
        </dgm:presLayoutVars>
      </dgm:prSet>
      <dgm:spPr/>
    </dgm:pt>
    <dgm:pt modelId="{ED39AF36-0791-4397-8098-75BF89083D7B}" type="pres">
      <dgm:prSet presAssocID="{C66D1E9F-996B-4D79-9F20-B52D29455D32}" presName="negativeSpace" presStyleCnt="0"/>
      <dgm:spPr/>
    </dgm:pt>
    <dgm:pt modelId="{124AB09A-C0A4-4F69-8C3D-3AA12A07E873}" type="pres">
      <dgm:prSet presAssocID="{C66D1E9F-996B-4D79-9F20-B52D29455D32}" presName="childText" presStyleLbl="conFgAcc1" presStyleIdx="0" presStyleCnt="3">
        <dgm:presLayoutVars>
          <dgm:bulletEnabled val="1"/>
        </dgm:presLayoutVars>
      </dgm:prSet>
      <dgm:spPr/>
    </dgm:pt>
    <dgm:pt modelId="{BEC85729-7B33-49C2-A735-20FFFD370FFA}" type="pres">
      <dgm:prSet presAssocID="{1EB3C3C2-8340-42C4-96FF-A7A75F868AC1}" presName="spaceBetweenRectangles" presStyleCnt="0"/>
      <dgm:spPr/>
    </dgm:pt>
    <dgm:pt modelId="{524E8C0A-6C89-4630-94F8-775A6F4AD411}" type="pres">
      <dgm:prSet presAssocID="{16083637-A2EE-49F6-BDA7-EF5B419C4A83}" presName="parentLin" presStyleCnt="0"/>
      <dgm:spPr/>
    </dgm:pt>
    <dgm:pt modelId="{FB470F5D-F56D-470F-BF56-573AF00077B6}" type="pres">
      <dgm:prSet presAssocID="{16083637-A2EE-49F6-BDA7-EF5B419C4A83}" presName="parentLeftMargin" presStyleLbl="node1" presStyleIdx="0" presStyleCnt="3"/>
      <dgm:spPr/>
    </dgm:pt>
    <dgm:pt modelId="{C151CC8B-D434-47F4-9ED3-2352C1BBA49F}" type="pres">
      <dgm:prSet presAssocID="{16083637-A2EE-49F6-BDA7-EF5B419C4A83}" presName="parentText" presStyleLbl="node1" presStyleIdx="1" presStyleCnt="3" custScaleX="142857" custScaleY="182373">
        <dgm:presLayoutVars>
          <dgm:chMax val="0"/>
          <dgm:bulletEnabled val="1"/>
        </dgm:presLayoutVars>
      </dgm:prSet>
      <dgm:spPr/>
    </dgm:pt>
    <dgm:pt modelId="{19B0066B-9718-4CDA-9D3F-8C0DAB3FCE62}" type="pres">
      <dgm:prSet presAssocID="{16083637-A2EE-49F6-BDA7-EF5B419C4A83}" presName="negativeSpace" presStyleCnt="0"/>
      <dgm:spPr/>
    </dgm:pt>
    <dgm:pt modelId="{DC29CB54-1553-46E8-8B21-04F94FE55247}" type="pres">
      <dgm:prSet presAssocID="{16083637-A2EE-49F6-BDA7-EF5B419C4A83}" presName="childText" presStyleLbl="conFgAcc1" presStyleIdx="1" presStyleCnt="3">
        <dgm:presLayoutVars>
          <dgm:bulletEnabled val="1"/>
        </dgm:presLayoutVars>
      </dgm:prSet>
      <dgm:spPr/>
    </dgm:pt>
    <dgm:pt modelId="{D97A8D60-DD8B-477B-B855-9FD295E3CEA4}" type="pres">
      <dgm:prSet presAssocID="{458FC7DD-E8BD-4AD8-B73E-DD3534708579}" presName="spaceBetweenRectangles" presStyleCnt="0"/>
      <dgm:spPr/>
    </dgm:pt>
    <dgm:pt modelId="{14BAA306-89EE-4BA0-9A06-1FBC6714BA25}" type="pres">
      <dgm:prSet presAssocID="{E7CD231E-E8F3-42B7-8365-BFB0FD6705D1}" presName="parentLin" presStyleCnt="0"/>
      <dgm:spPr/>
    </dgm:pt>
    <dgm:pt modelId="{7FFE14A2-9B57-42AF-9B59-D3E8BAB7692D}" type="pres">
      <dgm:prSet presAssocID="{E7CD231E-E8F3-42B7-8365-BFB0FD6705D1}" presName="parentLeftMargin" presStyleLbl="node1" presStyleIdx="1" presStyleCnt="3"/>
      <dgm:spPr/>
    </dgm:pt>
    <dgm:pt modelId="{2CABB947-26B1-4408-B27D-AA0F71480C44}" type="pres">
      <dgm:prSet presAssocID="{E7CD231E-E8F3-42B7-8365-BFB0FD6705D1}" presName="parentText" presStyleLbl="node1" presStyleIdx="2" presStyleCnt="3" custScaleX="142857" custScaleY="163900">
        <dgm:presLayoutVars>
          <dgm:chMax val="0"/>
          <dgm:bulletEnabled val="1"/>
        </dgm:presLayoutVars>
      </dgm:prSet>
      <dgm:spPr/>
    </dgm:pt>
    <dgm:pt modelId="{2C80577B-58AB-4277-8C31-D611F4848CC1}" type="pres">
      <dgm:prSet presAssocID="{E7CD231E-E8F3-42B7-8365-BFB0FD6705D1}" presName="negativeSpace" presStyleCnt="0"/>
      <dgm:spPr/>
    </dgm:pt>
    <dgm:pt modelId="{81D054BC-AEB5-4867-B221-DDB03BF1935D}" type="pres">
      <dgm:prSet presAssocID="{E7CD231E-E8F3-42B7-8365-BFB0FD6705D1}" presName="childText" presStyleLbl="conFgAcc1" presStyleIdx="2" presStyleCnt="3">
        <dgm:presLayoutVars>
          <dgm:bulletEnabled val="1"/>
        </dgm:presLayoutVars>
      </dgm:prSet>
      <dgm:spPr/>
    </dgm:pt>
  </dgm:ptLst>
  <dgm:cxnLst>
    <dgm:cxn modelId="{29BFA812-5344-4D68-951D-B60B9C9A9924}" type="presOf" srcId="{16083637-A2EE-49F6-BDA7-EF5B419C4A83}" destId="{C151CC8B-D434-47F4-9ED3-2352C1BBA49F}" srcOrd="1" destOrd="0" presId="urn:microsoft.com/office/officeart/2005/8/layout/list1"/>
    <dgm:cxn modelId="{3944B422-13ED-464F-A708-6428B3670422}" type="presOf" srcId="{16083637-A2EE-49F6-BDA7-EF5B419C4A83}" destId="{FB470F5D-F56D-470F-BF56-573AF00077B6}" srcOrd="0" destOrd="0" presId="urn:microsoft.com/office/officeart/2005/8/layout/list1"/>
    <dgm:cxn modelId="{97684029-5AF2-458F-8FB6-BFC5DB5A4DFE}" type="presOf" srcId="{0931E54D-E07E-4BB9-B4C3-752E02B7183A}" destId="{84D34098-8E8A-407D-B69D-0943F1514EF8}" srcOrd="0" destOrd="0" presId="urn:microsoft.com/office/officeart/2005/8/layout/list1"/>
    <dgm:cxn modelId="{8CA36E3C-717D-48D9-A912-DEC3DE9A516C}" srcId="{0931E54D-E07E-4BB9-B4C3-752E02B7183A}" destId="{16083637-A2EE-49F6-BDA7-EF5B419C4A83}" srcOrd="1" destOrd="0" parTransId="{CC9EF672-9AD7-4816-938F-4191A6A7562B}" sibTransId="{458FC7DD-E8BD-4AD8-B73E-DD3534708579}"/>
    <dgm:cxn modelId="{A08B3242-7B82-4B63-9CA2-389184DDC923}" type="presOf" srcId="{C66D1E9F-996B-4D79-9F20-B52D29455D32}" destId="{CE7FF649-283E-41C6-A0C4-7A4B1A48F885}" srcOrd="0" destOrd="0" presId="urn:microsoft.com/office/officeart/2005/8/layout/list1"/>
    <dgm:cxn modelId="{9C8CE187-F19D-4E00-858B-00955EE4D2D9}" type="presOf" srcId="{E7CD231E-E8F3-42B7-8365-BFB0FD6705D1}" destId="{2CABB947-26B1-4408-B27D-AA0F71480C44}" srcOrd="1" destOrd="0" presId="urn:microsoft.com/office/officeart/2005/8/layout/list1"/>
    <dgm:cxn modelId="{5F2D2C8A-59A3-45D9-A797-31625418C13A}" type="presOf" srcId="{E7CD231E-E8F3-42B7-8365-BFB0FD6705D1}" destId="{7FFE14A2-9B57-42AF-9B59-D3E8BAB7692D}" srcOrd="0" destOrd="0" presId="urn:microsoft.com/office/officeart/2005/8/layout/list1"/>
    <dgm:cxn modelId="{7C2DF392-E901-4233-BE69-D775CE032BF7}" type="presOf" srcId="{C66D1E9F-996B-4D79-9F20-B52D29455D32}" destId="{2AB596C0-1EC7-4EBA-BCD2-4A1FE181E444}" srcOrd="1" destOrd="0" presId="urn:microsoft.com/office/officeart/2005/8/layout/list1"/>
    <dgm:cxn modelId="{7AD9E3E4-BD59-4B7F-ADB2-771FB39F36F4}" srcId="{0931E54D-E07E-4BB9-B4C3-752E02B7183A}" destId="{C66D1E9F-996B-4D79-9F20-B52D29455D32}" srcOrd="0" destOrd="0" parTransId="{42446E94-88FA-43B8-AAC0-0EB1362EACD2}" sibTransId="{1EB3C3C2-8340-42C4-96FF-A7A75F868AC1}"/>
    <dgm:cxn modelId="{9D203CF8-FFC9-406B-8A00-33F7D2236FAE}" srcId="{0931E54D-E07E-4BB9-B4C3-752E02B7183A}" destId="{E7CD231E-E8F3-42B7-8365-BFB0FD6705D1}" srcOrd="2" destOrd="0" parTransId="{42C14DF2-4BA1-4D33-818F-8D4C81DE502A}" sibTransId="{5EBFBCD5-49BA-4A08-A4BF-A645081F8662}"/>
    <dgm:cxn modelId="{E0005B2F-6DFF-44B0-B68C-53BBDC214FB1}" type="presParOf" srcId="{84D34098-8E8A-407D-B69D-0943F1514EF8}" destId="{A9C49876-FE17-4AEC-8822-E6E51323D8D9}" srcOrd="0" destOrd="0" presId="urn:microsoft.com/office/officeart/2005/8/layout/list1"/>
    <dgm:cxn modelId="{BDDB9EAC-BDD3-442E-BA4F-8A8E2D1A903D}" type="presParOf" srcId="{A9C49876-FE17-4AEC-8822-E6E51323D8D9}" destId="{CE7FF649-283E-41C6-A0C4-7A4B1A48F885}" srcOrd="0" destOrd="0" presId="urn:microsoft.com/office/officeart/2005/8/layout/list1"/>
    <dgm:cxn modelId="{E8BCA32D-262B-4EF8-AA5F-340E560EEF01}" type="presParOf" srcId="{A9C49876-FE17-4AEC-8822-E6E51323D8D9}" destId="{2AB596C0-1EC7-4EBA-BCD2-4A1FE181E444}" srcOrd="1" destOrd="0" presId="urn:microsoft.com/office/officeart/2005/8/layout/list1"/>
    <dgm:cxn modelId="{769F4493-3294-4617-BF1E-D46788B49B95}" type="presParOf" srcId="{84D34098-8E8A-407D-B69D-0943F1514EF8}" destId="{ED39AF36-0791-4397-8098-75BF89083D7B}" srcOrd="1" destOrd="0" presId="urn:microsoft.com/office/officeart/2005/8/layout/list1"/>
    <dgm:cxn modelId="{B4CAD92A-D385-4FFF-86CB-D698BF696E78}" type="presParOf" srcId="{84D34098-8E8A-407D-B69D-0943F1514EF8}" destId="{124AB09A-C0A4-4F69-8C3D-3AA12A07E873}" srcOrd="2" destOrd="0" presId="urn:microsoft.com/office/officeart/2005/8/layout/list1"/>
    <dgm:cxn modelId="{A854AA2B-6508-42E8-967F-4367FC4A9E1D}" type="presParOf" srcId="{84D34098-8E8A-407D-B69D-0943F1514EF8}" destId="{BEC85729-7B33-49C2-A735-20FFFD370FFA}" srcOrd="3" destOrd="0" presId="urn:microsoft.com/office/officeart/2005/8/layout/list1"/>
    <dgm:cxn modelId="{A0E66771-8A99-4BC3-BDDE-9D3F223B1E48}" type="presParOf" srcId="{84D34098-8E8A-407D-B69D-0943F1514EF8}" destId="{524E8C0A-6C89-4630-94F8-775A6F4AD411}" srcOrd="4" destOrd="0" presId="urn:microsoft.com/office/officeart/2005/8/layout/list1"/>
    <dgm:cxn modelId="{36689FDB-E42C-436E-8850-7405C204B464}" type="presParOf" srcId="{524E8C0A-6C89-4630-94F8-775A6F4AD411}" destId="{FB470F5D-F56D-470F-BF56-573AF00077B6}" srcOrd="0" destOrd="0" presId="urn:microsoft.com/office/officeart/2005/8/layout/list1"/>
    <dgm:cxn modelId="{6D2A718C-D7A7-4AEB-850F-1130D59D9B66}" type="presParOf" srcId="{524E8C0A-6C89-4630-94F8-775A6F4AD411}" destId="{C151CC8B-D434-47F4-9ED3-2352C1BBA49F}" srcOrd="1" destOrd="0" presId="urn:microsoft.com/office/officeart/2005/8/layout/list1"/>
    <dgm:cxn modelId="{5D377D9B-011C-4740-9167-2F825F532313}" type="presParOf" srcId="{84D34098-8E8A-407D-B69D-0943F1514EF8}" destId="{19B0066B-9718-4CDA-9D3F-8C0DAB3FCE62}" srcOrd="5" destOrd="0" presId="urn:microsoft.com/office/officeart/2005/8/layout/list1"/>
    <dgm:cxn modelId="{1DFCD703-DF38-40B0-804C-22447F6AF585}" type="presParOf" srcId="{84D34098-8E8A-407D-B69D-0943F1514EF8}" destId="{DC29CB54-1553-46E8-8B21-04F94FE55247}" srcOrd="6" destOrd="0" presId="urn:microsoft.com/office/officeart/2005/8/layout/list1"/>
    <dgm:cxn modelId="{63FC9D94-D9DF-43EE-ABBB-125A93815C65}" type="presParOf" srcId="{84D34098-8E8A-407D-B69D-0943F1514EF8}" destId="{D97A8D60-DD8B-477B-B855-9FD295E3CEA4}" srcOrd="7" destOrd="0" presId="urn:microsoft.com/office/officeart/2005/8/layout/list1"/>
    <dgm:cxn modelId="{F13620C4-5809-4658-B5E6-B408D1975E54}" type="presParOf" srcId="{84D34098-8E8A-407D-B69D-0943F1514EF8}" destId="{14BAA306-89EE-4BA0-9A06-1FBC6714BA25}" srcOrd="8" destOrd="0" presId="urn:microsoft.com/office/officeart/2005/8/layout/list1"/>
    <dgm:cxn modelId="{E4E0848E-6B25-4F30-818C-D2DD8A7BDDAF}" type="presParOf" srcId="{14BAA306-89EE-4BA0-9A06-1FBC6714BA25}" destId="{7FFE14A2-9B57-42AF-9B59-D3E8BAB7692D}" srcOrd="0" destOrd="0" presId="urn:microsoft.com/office/officeart/2005/8/layout/list1"/>
    <dgm:cxn modelId="{A2868817-5E12-4AA0-B77A-68776F737290}" type="presParOf" srcId="{14BAA306-89EE-4BA0-9A06-1FBC6714BA25}" destId="{2CABB947-26B1-4408-B27D-AA0F71480C44}" srcOrd="1" destOrd="0" presId="urn:microsoft.com/office/officeart/2005/8/layout/list1"/>
    <dgm:cxn modelId="{DAE608CF-94D8-4DFA-AF84-92746AE246FB}" type="presParOf" srcId="{84D34098-8E8A-407D-B69D-0943F1514EF8}" destId="{2C80577B-58AB-4277-8C31-D611F4848CC1}" srcOrd="9" destOrd="0" presId="urn:microsoft.com/office/officeart/2005/8/layout/list1"/>
    <dgm:cxn modelId="{07AACD23-4638-48EF-AA06-E76075DD5E86}" type="presParOf" srcId="{84D34098-8E8A-407D-B69D-0943F1514EF8}" destId="{81D054BC-AEB5-4867-B221-DDB03BF1935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7FF3ACD-B8DF-479C-936D-1DF67030D888}" type="doc">
      <dgm:prSet loTypeId="urn:microsoft.com/office/officeart/2005/8/layout/venn1" loCatId="relationship" qsTypeId="urn:microsoft.com/office/officeart/2005/8/quickstyle/simple1" qsCatId="simple" csTypeId="urn:microsoft.com/office/officeart/2005/8/colors/colorful1" csCatId="colorful" phldr="1"/>
      <dgm:spPr/>
    </dgm:pt>
    <dgm:pt modelId="{11C892DB-7425-474C-A499-B366B1C2623E}">
      <dgm:prSet phldrT="[Texto]"/>
      <dgm:spPr/>
      <dgm:t>
        <a:bodyPr/>
        <a:lstStyle/>
        <a:p>
          <a:r>
            <a:rPr lang="es-MX" b="1" dirty="0"/>
            <a:t>Acreditar una conexión patente entre la información confidencial y el tema de seguridad nacional, salubridad general, o protección de derechos de terceros.</a:t>
          </a:r>
        </a:p>
      </dgm:t>
    </dgm:pt>
    <dgm:pt modelId="{58EA3482-8DE3-45A7-B2DD-47803AEFE1A6}" type="parTrans" cxnId="{A8FEC9A4-6D6A-4413-9562-34E3D1CAFB08}">
      <dgm:prSet/>
      <dgm:spPr/>
      <dgm:t>
        <a:bodyPr/>
        <a:lstStyle/>
        <a:p>
          <a:endParaRPr lang="es-MX"/>
        </a:p>
      </dgm:t>
    </dgm:pt>
    <dgm:pt modelId="{5A4B30FF-C3A5-474A-97F0-F7C60FBD0600}" type="sibTrans" cxnId="{A8FEC9A4-6D6A-4413-9562-34E3D1CAFB08}">
      <dgm:prSet/>
      <dgm:spPr/>
      <dgm:t>
        <a:bodyPr/>
        <a:lstStyle/>
        <a:p>
          <a:endParaRPr lang="es-MX"/>
        </a:p>
      </dgm:t>
    </dgm:pt>
    <dgm:pt modelId="{5FE444E2-E4CE-4B97-BB84-55388D9D35DC}">
      <dgm:prSet phldrT="[Texto]"/>
      <dgm:spPr/>
      <dgm:t>
        <a:bodyPr/>
        <a:lstStyle/>
        <a:p>
          <a:r>
            <a:rPr lang="es-ES" b="1" dirty="0"/>
            <a:t>Precisar las razones objetivas por las que la apertura de la información generaría un beneficio al interés público, a través de los elementos de un riesgo real, demostrable e identificable.</a:t>
          </a:r>
          <a:endParaRPr lang="es-MX" b="1" dirty="0"/>
        </a:p>
      </dgm:t>
    </dgm:pt>
    <dgm:pt modelId="{B642B76E-B6D0-4702-B2E5-30FDF96A264F}" type="parTrans" cxnId="{BE480D0B-6E7D-4001-8EAB-D06FA05AFCEA}">
      <dgm:prSet/>
      <dgm:spPr/>
      <dgm:t>
        <a:bodyPr/>
        <a:lstStyle/>
        <a:p>
          <a:endParaRPr lang="es-MX"/>
        </a:p>
      </dgm:t>
    </dgm:pt>
    <dgm:pt modelId="{DEF5E69F-7ED5-4C58-9E43-823CCA1248A4}" type="sibTrans" cxnId="{BE480D0B-6E7D-4001-8EAB-D06FA05AFCEA}">
      <dgm:prSet/>
      <dgm:spPr/>
      <dgm:t>
        <a:bodyPr/>
        <a:lstStyle/>
        <a:p>
          <a:endParaRPr lang="es-MX"/>
        </a:p>
      </dgm:t>
    </dgm:pt>
    <dgm:pt modelId="{0CBC4ED9-88AF-4A04-9651-CD88AA21769B}">
      <dgm:prSet phldrT="[Texto]"/>
      <dgm:spPr/>
      <dgm:t>
        <a:bodyPr/>
        <a:lstStyle/>
        <a:p>
          <a:r>
            <a:rPr lang="es-ES" b="1" dirty="0"/>
            <a:t>Que el </a:t>
          </a:r>
          <a:r>
            <a:rPr lang="es-MX" b="1" dirty="0"/>
            <a:t>beneficio del interés público de divulgar la información es mayor que la invasión a la intimidad.</a:t>
          </a:r>
        </a:p>
      </dgm:t>
    </dgm:pt>
    <dgm:pt modelId="{D190B023-CE87-4018-B568-4011A04CD7CB}" type="parTrans" cxnId="{FA9816E7-1319-47D7-A652-3BAF165DA3AE}">
      <dgm:prSet/>
      <dgm:spPr/>
      <dgm:t>
        <a:bodyPr/>
        <a:lstStyle/>
        <a:p>
          <a:endParaRPr lang="es-MX"/>
        </a:p>
      </dgm:t>
    </dgm:pt>
    <dgm:pt modelId="{E8A50F13-FCB3-469B-B896-3B2AC54103A4}" type="sibTrans" cxnId="{FA9816E7-1319-47D7-A652-3BAF165DA3AE}">
      <dgm:prSet/>
      <dgm:spPr/>
      <dgm:t>
        <a:bodyPr/>
        <a:lstStyle/>
        <a:p>
          <a:endParaRPr lang="es-MX"/>
        </a:p>
      </dgm:t>
    </dgm:pt>
    <dgm:pt modelId="{D25CF5A1-BEAE-4C34-83D6-E60103321BE9}" type="pres">
      <dgm:prSet presAssocID="{47FF3ACD-B8DF-479C-936D-1DF67030D888}" presName="compositeShape" presStyleCnt="0">
        <dgm:presLayoutVars>
          <dgm:chMax val="7"/>
          <dgm:dir/>
          <dgm:resizeHandles val="exact"/>
        </dgm:presLayoutVars>
      </dgm:prSet>
      <dgm:spPr/>
    </dgm:pt>
    <dgm:pt modelId="{43BB75C7-A049-4CF9-9928-D7DEB776C876}" type="pres">
      <dgm:prSet presAssocID="{11C892DB-7425-474C-A499-B366B1C2623E}" presName="circ1" presStyleLbl="vennNode1" presStyleIdx="0" presStyleCnt="3"/>
      <dgm:spPr/>
    </dgm:pt>
    <dgm:pt modelId="{135B2B43-084C-4E9C-936D-CDF850351FF7}" type="pres">
      <dgm:prSet presAssocID="{11C892DB-7425-474C-A499-B366B1C2623E}" presName="circ1Tx" presStyleLbl="revTx" presStyleIdx="0" presStyleCnt="0">
        <dgm:presLayoutVars>
          <dgm:chMax val="0"/>
          <dgm:chPref val="0"/>
          <dgm:bulletEnabled val="1"/>
        </dgm:presLayoutVars>
      </dgm:prSet>
      <dgm:spPr/>
    </dgm:pt>
    <dgm:pt modelId="{AC6BC4D5-81FE-421E-84A2-7ECDD4FC003C}" type="pres">
      <dgm:prSet presAssocID="{5FE444E2-E4CE-4B97-BB84-55388D9D35DC}" presName="circ2" presStyleLbl="vennNode1" presStyleIdx="1" presStyleCnt="3"/>
      <dgm:spPr/>
    </dgm:pt>
    <dgm:pt modelId="{97F60D3E-0FE4-410D-97CD-5F048D475EFF}" type="pres">
      <dgm:prSet presAssocID="{5FE444E2-E4CE-4B97-BB84-55388D9D35DC}" presName="circ2Tx" presStyleLbl="revTx" presStyleIdx="0" presStyleCnt="0">
        <dgm:presLayoutVars>
          <dgm:chMax val="0"/>
          <dgm:chPref val="0"/>
          <dgm:bulletEnabled val="1"/>
        </dgm:presLayoutVars>
      </dgm:prSet>
      <dgm:spPr/>
    </dgm:pt>
    <dgm:pt modelId="{C6331909-71D4-447B-8CB7-80B8723E956A}" type="pres">
      <dgm:prSet presAssocID="{0CBC4ED9-88AF-4A04-9651-CD88AA21769B}" presName="circ3" presStyleLbl="vennNode1" presStyleIdx="2" presStyleCnt="3" custLinFactNeighborX="-1221" custLinFactNeighborY="-4687"/>
      <dgm:spPr/>
    </dgm:pt>
    <dgm:pt modelId="{1F6AF231-1E1B-4141-A55B-2C065FA0155B}" type="pres">
      <dgm:prSet presAssocID="{0CBC4ED9-88AF-4A04-9651-CD88AA21769B}" presName="circ3Tx" presStyleLbl="revTx" presStyleIdx="0" presStyleCnt="0">
        <dgm:presLayoutVars>
          <dgm:chMax val="0"/>
          <dgm:chPref val="0"/>
          <dgm:bulletEnabled val="1"/>
        </dgm:presLayoutVars>
      </dgm:prSet>
      <dgm:spPr/>
    </dgm:pt>
  </dgm:ptLst>
  <dgm:cxnLst>
    <dgm:cxn modelId="{BE480D0B-6E7D-4001-8EAB-D06FA05AFCEA}" srcId="{47FF3ACD-B8DF-479C-936D-1DF67030D888}" destId="{5FE444E2-E4CE-4B97-BB84-55388D9D35DC}" srcOrd="1" destOrd="0" parTransId="{B642B76E-B6D0-4702-B2E5-30FDF96A264F}" sibTransId="{DEF5E69F-7ED5-4C58-9E43-823CCA1248A4}"/>
    <dgm:cxn modelId="{A0A2FD24-D10E-454B-AE26-F5D84F445D64}" type="presOf" srcId="{11C892DB-7425-474C-A499-B366B1C2623E}" destId="{43BB75C7-A049-4CF9-9928-D7DEB776C876}" srcOrd="0" destOrd="0" presId="urn:microsoft.com/office/officeart/2005/8/layout/venn1"/>
    <dgm:cxn modelId="{57B00F62-03A2-4BD6-A622-BBF601AE1242}" type="presOf" srcId="{11C892DB-7425-474C-A499-B366B1C2623E}" destId="{135B2B43-084C-4E9C-936D-CDF850351FF7}" srcOrd="1" destOrd="0" presId="urn:microsoft.com/office/officeart/2005/8/layout/venn1"/>
    <dgm:cxn modelId="{D7E86343-BDB6-42AD-90BF-8FA7E3FA9957}" type="presOf" srcId="{5FE444E2-E4CE-4B97-BB84-55388D9D35DC}" destId="{97F60D3E-0FE4-410D-97CD-5F048D475EFF}" srcOrd="1" destOrd="0" presId="urn:microsoft.com/office/officeart/2005/8/layout/venn1"/>
    <dgm:cxn modelId="{8F60A2A1-A32F-498B-A117-BA1944ACB948}" type="presOf" srcId="{5FE444E2-E4CE-4B97-BB84-55388D9D35DC}" destId="{AC6BC4D5-81FE-421E-84A2-7ECDD4FC003C}" srcOrd="0" destOrd="0" presId="urn:microsoft.com/office/officeart/2005/8/layout/venn1"/>
    <dgm:cxn modelId="{A8FEC9A4-6D6A-4413-9562-34E3D1CAFB08}" srcId="{47FF3ACD-B8DF-479C-936D-1DF67030D888}" destId="{11C892DB-7425-474C-A499-B366B1C2623E}" srcOrd="0" destOrd="0" parTransId="{58EA3482-8DE3-45A7-B2DD-47803AEFE1A6}" sibTransId="{5A4B30FF-C3A5-474A-97F0-F7C60FBD0600}"/>
    <dgm:cxn modelId="{C9FF93E3-300B-49B6-92CA-B6BBCF6BB8E1}" type="presOf" srcId="{0CBC4ED9-88AF-4A04-9651-CD88AA21769B}" destId="{C6331909-71D4-447B-8CB7-80B8723E956A}" srcOrd="0" destOrd="0" presId="urn:microsoft.com/office/officeart/2005/8/layout/venn1"/>
    <dgm:cxn modelId="{FA9816E7-1319-47D7-A652-3BAF165DA3AE}" srcId="{47FF3ACD-B8DF-479C-936D-1DF67030D888}" destId="{0CBC4ED9-88AF-4A04-9651-CD88AA21769B}" srcOrd="2" destOrd="0" parTransId="{D190B023-CE87-4018-B568-4011A04CD7CB}" sibTransId="{E8A50F13-FCB3-469B-B896-3B2AC54103A4}"/>
    <dgm:cxn modelId="{530013F3-EC5B-446B-BC53-081C8CA998CC}" type="presOf" srcId="{47FF3ACD-B8DF-479C-936D-1DF67030D888}" destId="{D25CF5A1-BEAE-4C34-83D6-E60103321BE9}" srcOrd="0" destOrd="0" presId="urn:microsoft.com/office/officeart/2005/8/layout/venn1"/>
    <dgm:cxn modelId="{92F7B5F7-37DF-4654-AC8E-1EDA6861BF52}" type="presOf" srcId="{0CBC4ED9-88AF-4A04-9651-CD88AA21769B}" destId="{1F6AF231-1E1B-4141-A55B-2C065FA0155B}" srcOrd="1" destOrd="0" presId="urn:microsoft.com/office/officeart/2005/8/layout/venn1"/>
    <dgm:cxn modelId="{E7D4E3B2-31AD-4395-82D3-EC3DE270A538}" type="presParOf" srcId="{D25CF5A1-BEAE-4C34-83D6-E60103321BE9}" destId="{43BB75C7-A049-4CF9-9928-D7DEB776C876}" srcOrd="0" destOrd="0" presId="urn:microsoft.com/office/officeart/2005/8/layout/venn1"/>
    <dgm:cxn modelId="{A7C88A9D-ADD2-408E-8A9F-13ABA71FB872}" type="presParOf" srcId="{D25CF5A1-BEAE-4C34-83D6-E60103321BE9}" destId="{135B2B43-084C-4E9C-936D-CDF850351FF7}" srcOrd="1" destOrd="0" presId="urn:microsoft.com/office/officeart/2005/8/layout/venn1"/>
    <dgm:cxn modelId="{6C243C1A-1278-4972-8CE6-B23D561D4D19}" type="presParOf" srcId="{D25CF5A1-BEAE-4C34-83D6-E60103321BE9}" destId="{AC6BC4D5-81FE-421E-84A2-7ECDD4FC003C}" srcOrd="2" destOrd="0" presId="urn:microsoft.com/office/officeart/2005/8/layout/venn1"/>
    <dgm:cxn modelId="{A0E9E9F2-6BED-4751-84B6-AA260C6A7411}" type="presParOf" srcId="{D25CF5A1-BEAE-4C34-83D6-E60103321BE9}" destId="{97F60D3E-0FE4-410D-97CD-5F048D475EFF}" srcOrd="3" destOrd="0" presId="urn:microsoft.com/office/officeart/2005/8/layout/venn1"/>
    <dgm:cxn modelId="{CEB0BCD6-23A8-46DA-BD02-6AFEC2713659}" type="presParOf" srcId="{D25CF5A1-BEAE-4C34-83D6-E60103321BE9}" destId="{C6331909-71D4-447B-8CB7-80B8723E956A}" srcOrd="4" destOrd="0" presId="urn:microsoft.com/office/officeart/2005/8/layout/venn1"/>
    <dgm:cxn modelId="{163C8B76-F4F6-405C-8655-9B522F832EA1}" type="presParOf" srcId="{D25CF5A1-BEAE-4C34-83D6-E60103321BE9}" destId="{1F6AF231-1E1B-4141-A55B-2C065FA0155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F23CC67-FE5C-4FAD-8AD3-83FEA763A611}"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es-MX"/>
        </a:p>
      </dgm:t>
    </dgm:pt>
    <dgm:pt modelId="{BDA563A8-5A74-4A4D-98CC-595B2FFB37D4}">
      <dgm:prSet phldrT="[Texto]" custT="1"/>
      <dgm:spPr/>
      <dgm:t>
        <a:bodyPr/>
        <a:lstStyle/>
        <a:p>
          <a:r>
            <a:rPr lang="es-MX" sz="2800" b="1" dirty="0">
              <a:effectLst>
                <a:outerShdw blurRad="38100" dist="38100" dir="2700000" algn="tl">
                  <a:srgbClr val="000000">
                    <a:alpha val="43137"/>
                  </a:srgbClr>
                </a:outerShdw>
              </a:effectLst>
            </a:rPr>
            <a:t>Criterio 29/10</a:t>
          </a:r>
        </a:p>
        <a:p>
          <a:r>
            <a:rPr lang="es-MX" sz="2800" b="1" dirty="0"/>
            <a:t>La clasificación y la inexistencia de información son conceptos que no pueden coexistir</a:t>
          </a:r>
        </a:p>
      </dgm:t>
    </dgm:pt>
    <dgm:pt modelId="{29168C07-B968-4CD3-92C6-55A998C08D22}" type="parTrans" cxnId="{B1C21DEA-C344-4EFA-AFB3-2B5C61BD2A7B}">
      <dgm:prSet/>
      <dgm:spPr/>
      <dgm:t>
        <a:bodyPr/>
        <a:lstStyle/>
        <a:p>
          <a:endParaRPr lang="es-MX" sz="1800"/>
        </a:p>
      </dgm:t>
    </dgm:pt>
    <dgm:pt modelId="{C7CF04BD-2F7F-426B-BB5A-7310D2EC7CD2}" type="sibTrans" cxnId="{B1C21DEA-C344-4EFA-AFB3-2B5C61BD2A7B}">
      <dgm:prSet/>
      <dgm:spPr/>
      <dgm:t>
        <a:bodyPr/>
        <a:lstStyle/>
        <a:p>
          <a:endParaRPr lang="es-MX" sz="1800"/>
        </a:p>
      </dgm:t>
    </dgm:pt>
    <dgm:pt modelId="{2B3CFB05-F2A4-418F-B626-3916329A6E26}">
      <dgm:prSet custT="1"/>
      <dgm:spPr/>
      <dgm:t>
        <a:bodyPr/>
        <a:lstStyle/>
        <a:p>
          <a:endParaRPr lang="es-MX" sz="2800" dirty="0"/>
        </a:p>
      </dgm:t>
    </dgm:pt>
    <dgm:pt modelId="{66762280-8D2B-4259-A907-45A7263A5B6C}" type="parTrans" cxnId="{7964A341-2364-4576-A8A7-FFB61AA002B9}">
      <dgm:prSet/>
      <dgm:spPr/>
      <dgm:t>
        <a:bodyPr/>
        <a:lstStyle/>
        <a:p>
          <a:endParaRPr lang="es-MX" sz="1800"/>
        </a:p>
      </dgm:t>
    </dgm:pt>
    <dgm:pt modelId="{E1FBDFEE-874A-45CE-AA82-B31EB15CCA00}" type="sibTrans" cxnId="{7964A341-2364-4576-A8A7-FFB61AA002B9}">
      <dgm:prSet/>
      <dgm:spPr/>
      <dgm:t>
        <a:bodyPr/>
        <a:lstStyle/>
        <a:p>
          <a:endParaRPr lang="es-MX" sz="1800"/>
        </a:p>
      </dgm:t>
    </dgm:pt>
    <dgm:pt modelId="{8E62A85E-BBC6-4AC7-B046-8BC804D9A832}">
      <dgm:prSet custT="1"/>
      <dgm:spPr/>
      <dgm:t>
        <a:bodyPr/>
        <a:lstStyle/>
        <a:p>
          <a:r>
            <a:rPr lang="es-MX" sz="2400" dirty="0"/>
            <a:t>La clasificación de la información implica, invariablemente, la existencia del documento</a:t>
          </a:r>
          <a:endParaRPr lang="es-MX" sz="2400" b="1" dirty="0"/>
        </a:p>
      </dgm:t>
    </dgm:pt>
    <dgm:pt modelId="{885E181A-750A-458B-8233-A9E37135EE56}" type="parTrans" cxnId="{A22AA681-9637-4E5E-B7C2-259EC7BA335F}">
      <dgm:prSet/>
      <dgm:spPr/>
      <dgm:t>
        <a:bodyPr/>
        <a:lstStyle/>
        <a:p>
          <a:endParaRPr lang="es-MX" sz="1800"/>
        </a:p>
      </dgm:t>
    </dgm:pt>
    <dgm:pt modelId="{DA27C876-B023-46F7-A60F-302ED526929D}" type="sibTrans" cxnId="{A22AA681-9637-4E5E-B7C2-259EC7BA335F}">
      <dgm:prSet/>
      <dgm:spPr/>
      <dgm:t>
        <a:bodyPr/>
        <a:lstStyle/>
        <a:p>
          <a:endParaRPr lang="es-MX" sz="1800"/>
        </a:p>
      </dgm:t>
    </dgm:pt>
    <dgm:pt modelId="{0F15D1EB-1B07-4640-A2CE-0EE175586264}">
      <dgm:prSet custT="1"/>
      <dgm:spPr/>
      <dgm:t>
        <a:bodyPr/>
        <a:lstStyle/>
        <a:p>
          <a:r>
            <a:rPr lang="es-MX" sz="2400" dirty="0"/>
            <a:t>La inexistencia conlleva la ausencia del mismo en los archivos del sujeto obligado</a:t>
          </a:r>
          <a:endParaRPr lang="es-MX" sz="2400" b="1" dirty="0"/>
        </a:p>
      </dgm:t>
    </dgm:pt>
    <dgm:pt modelId="{1CB1115D-AB07-45DF-9995-4B13B45E2428}" type="parTrans" cxnId="{3E6139B2-B22E-4397-B65D-A48858A6028F}">
      <dgm:prSet/>
      <dgm:spPr/>
      <dgm:t>
        <a:bodyPr/>
        <a:lstStyle/>
        <a:p>
          <a:endParaRPr lang="es-MX"/>
        </a:p>
      </dgm:t>
    </dgm:pt>
    <dgm:pt modelId="{1E30D7B9-70ED-452F-8160-188529F69B6E}" type="sibTrans" cxnId="{3E6139B2-B22E-4397-B65D-A48858A6028F}">
      <dgm:prSet/>
      <dgm:spPr/>
      <dgm:t>
        <a:bodyPr/>
        <a:lstStyle/>
        <a:p>
          <a:endParaRPr lang="es-MX"/>
        </a:p>
      </dgm:t>
    </dgm:pt>
    <dgm:pt modelId="{1FE44053-B518-49F5-9421-C5BAE0EFB352}" type="pres">
      <dgm:prSet presAssocID="{3F23CC67-FE5C-4FAD-8AD3-83FEA763A611}" presName="Name0" presStyleCnt="0">
        <dgm:presLayoutVars>
          <dgm:dir/>
          <dgm:animLvl val="lvl"/>
          <dgm:resizeHandles val="exact"/>
        </dgm:presLayoutVars>
      </dgm:prSet>
      <dgm:spPr/>
    </dgm:pt>
    <dgm:pt modelId="{84C85B05-3A3E-40B7-99A3-416D078D7052}" type="pres">
      <dgm:prSet presAssocID="{BDA563A8-5A74-4A4D-98CC-595B2FFB37D4}" presName="composite" presStyleCnt="0"/>
      <dgm:spPr/>
    </dgm:pt>
    <dgm:pt modelId="{FC27E1F1-F893-44BF-A43B-FC24373627DF}" type="pres">
      <dgm:prSet presAssocID="{BDA563A8-5A74-4A4D-98CC-595B2FFB37D4}" presName="parTx" presStyleLbl="alignNode1" presStyleIdx="0" presStyleCnt="1">
        <dgm:presLayoutVars>
          <dgm:chMax val="0"/>
          <dgm:chPref val="0"/>
          <dgm:bulletEnabled val="1"/>
        </dgm:presLayoutVars>
      </dgm:prSet>
      <dgm:spPr/>
    </dgm:pt>
    <dgm:pt modelId="{1EEF4612-6797-40C3-82CD-295A72AD27A8}" type="pres">
      <dgm:prSet presAssocID="{BDA563A8-5A74-4A4D-98CC-595B2FFB37D4}" presName="desTx" presStyleLbl="alignAccFollowNode1" presStyleIdx="0" presStyleCnt="1">
        <dgm:presLayoutVars>
          <dgm:bulletEnabled val="1"/>
        </dgm:presLayoutVars>
      </dgm:prSet>
      <dgm:spPr/>
    </dgm:pt>
  </dgm:ptLst>
  <dgm:cxnLst>
    <dgm:cxn modelId="{2140EE15-F34A-4B1B-8EFB-E001C6549A07}" type="presOf" srcId="{8E62A85E-BBC6-4AC7-B046-8BC804D9A832}" destId="{1EEF4612-6797-40C3-82CD-295A72AD27A8}" srcOrd="0" destOrd="1" presId="urn:microsoft.com/office/officeart/2005/8/layout/hList1"/>
    <dgm:cxn modelId="{C7085334-E7D2-44F4-B178-82893BFF8067}" type="presOf" srcId="{3F23CC67-FE5C-4FAD-8AD3-83FEA763A611}" destId="{1FE44053-B518-49F5-9421-C5BAE0EFB352}" srcOrd="0" destOrd="0" presId="urn:microsoft.com/office/officeart/2005/8/layout/hList1"/>
    <dgm:cxn modelId="{7964A341-2364-4576-A8A7-FFB61AA002B9}" srcId="{BDA563A8-5A74-4A4D-98CC-595B2FFB37D4}" destId="{2B3CFB05-F2A4-418F-B626-3916329A6E26}" srcOrd="0" destOrd="0" parTransId="{66762280-8D2B-4259-A907-45A7263A5B6C}" sibTransId="{E1FBDFEE-874A-45CE-AA82-B31EB15CCA00}"/>
    <dgm:cxn modelId="{3EE1F47D-C895-48FC-8F5B-76F81DE210D8}" type="presOf" srcId="{0F15D1EB-1B07-4640-A2CE-0EE175586264}" destId="{1EEF4612-6797-40C3-82CD-295A72AD27A8}" srcOrd="0" destOrd="2" presId="urn:microsoft.com/office/officeart/2005/8/layout/hList1"/>
    <dgm:cxn modelId="{A22AA681-9637-4E5E-B7C2-259EC7BA335F}" srcId="{BDA563A8-5A74-4A4D-98CC-595B2FFB37D4}" destId="{8E62A85E-BBC6-4AC7-B046-8BC804D9A832}" srcOrd="1" destOrd="0" parTransId="{885E181A-750A-458B-8233-A9E37135EE56}" sibTransId="{DA27C876-B023-46F7-A60F-302ED526929D}"/>
    <dgm:cxn modelId="{3E6139B2-B22E-4397-B65D-A48858A6028F}" srcId="{BDA563A8-5A74-4A4D-98CC-595B2FFB37D4}" destId="{0F15D1EB-1B07-4640-A2CE-0EE175586264}" srcOrd="2" destOrd="0" parTransId="{1CB1115D-AB07-45DF-9995-4B13B45E2428}" sibTransId="{1E30D7B9-70ED-452F-8160-188529F69B6E}"/>
    <dgm:cxn modelId="{5350A1DE-347C-4497-8636-62100697A6C7}" type="presOf" srcId="{BDA563A8-5A74-4A4D-98CC-595B2FFB37D4}" destId="{FC27E1F1-F893-44BF-A43B-FC24373627DF}" srcOrd="0" destOrd="0" presId="urn:microsoft.com/office/officeart/2005/8/layout/hList1"/>
    <dgm:cxn modelId="{B1C21DEA-C344-4EFA-AFB3-2B5C61BD2A7B}" srcId="{3F23CC67-FE5C-4FAD-8AD3-83FEA763A611}" destId="{BDA563A8-5A74-4A4D-98CC-595B2FFB37D4}" srcOrd="0" destOrd="0" parTransId="{29168C07-B968-4CD3-92C6-55A998C08D22}" sibTransId="{C7CF04BD-2F7F-426B-BB5A-7310D2EC7CD2}"/>
    <dgm:cxn modelId="{61DC5BFB-B21D-4A0F-9E85-BF5B1ECB03F4}" type="presOf" srcId="{2B3CFB05-F2A4-418F-B626-3916329A6E26}" destId="{1EEF4612-6797-40C3-82CD-295A72AD27A8}" srcOrd="0" destOrd="0" presId="urn:microsoft.com/office/officeart/2005/8/layout/hList1"/>
    <dgm:cxn modelId="{DD7049BE-AE81-44F0-A055-A75D4DC12A2E}" type="presParOf" srcId="{1FE44053-B518-49F5-9421-C5BAE0EFB352}" destId="{84C85B05-3A3E-40B7-99A3-416D078D7052}" srcOrd="0" destOrd="0" presId="urn:microsoft.com/office/officeart/2005/8/layout/hList1"/>
    <dgm:cxn modelId="{21C6E468-443F-4393-A8AD-CBC39DBDF480}" type="presParOf" srcId="{84C85B05-3A3E-40B7-99A3-416D078D7052}" destId="{FC27E1F1-F893-44BF-A43B-FC24373627DF}" srcOrd="0" destOrd="0" presId="urn:microsoft.com/office/officeart/2005/8/layout/hList1"/>
    <dgm:cxn modelId="{71B8909D-8B0A-493E-B369-1845EDADBB2C}" type="presParOf" srcId="{84C85B05-3A3E-40B7-99A3-416D078D7052}" destId="{1EEF4612-6797-40C3-82CD-295A72AD27A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C238F3-9A56-4E7B-B111-A3CFF9AF4C4C}" type="doc">
      <dgm:prSet loTypeId="urn:microsoft.com/office/officeart/2005/8/layout/arrow4" loCatId="process" qsTypeId="urn:microsoft.com/office/officeart/2005/8/quickstyle/simple1" qsCatId="simple" csTypeId="urn:microsoft.com/office/officeart/2005/8/colors/colorful4" csCatId="colorful" phldr="1"/>
      <dgm:spPr/>
      <dgm:t>
        <a:bodyPr/>
        <a:lstStyle/>
        <a:p>
          <a:endParaRPr lang="es-MX"/>
        </a:p>
      </dgm:t>
    </dgm:pt>
    <dgm:pt modelId="{02C2E4D7-C9E6-40C3-947E-8989B4E17E08}">
      <dgm:prSet phldrT="[Texto]"/>
      <dgm:spPr/>
      <dgm:t>
        <a:bodyPr/>
        <a:lstStyle/>
        <a:p>
          <a:r>
            <a:rPr lang="es-MX" dirty="0"/>
            <a:t>Comité de Transparencia hasta por cinco años más.</a:t>
          </a:r>
        </a:p>
        <a:p>
          <a:endParaRPr lang="es-MX" dirty="0"/>
        </a:p>
        <a:p>
          <a:r>
            <a:rPr lang="es-MX" dirty="0"/>
            <a:t>                      5 + 5 + </a:t>
          </a:r>
          <a:r>
            <a:rPr lang="es-MX" dirty="0">
              <a:solidFill>
                <a:srgbClr val="FF0000"/>
              </a:solidFill>
            </a:rPr>
            <a:t>5</a:t>
          </a:r>
        </a:p>
      </dgm:t>
    </dgm:pt>
    <dgm:pt modelId="{BD5A12E9-BFA2-4D49-897D-B19030C51767}" type="parTrans" cxnId="{CF90855C-3DCF-438A-AAF6-F9129D80BC72}">
      <dgm:prSet/>
      <dgm:spPr/>
      <dgm:t>
        <a:bodyPr/>
        <a:lstStyle/>
        <a:p>
          <a:endParaRPr lang="es-MX"/>
        </a:p>
      </dgm:t>
    </dgm:pt>
    <dgm:pt modelId="{59111954-103E-4761-8ABF-E10EE801A7E9}" type="sibTrans" cxnId="{CF90855C-3DCF-438A-AAF6-F9129D80BC72}">
      <dgm:prSet/>
      <dgm:spPr/>
      <dgm:t>
        <a:bodyPr/>
        <a:lstStyle/>
        <a:p>
          <a:endParaRPr lang="es-MX"/>
        </a:p>
      </dgm:t>
    </dgm:pt>
    <dgm:pt modelId="{07016120-9820-486D-B587-0CE28619A459}">
      <dgm:prSet phldrT="[Texto]"/>
      <dgm:spPr/>
      <dgm:t>
        <a:bodyPr/>
        <a:lstStyle/>
        <a:p>
          <a:r>
            <a:rPr lang="es-MX" dirty="0"/>
            <a:t>Organismos garante a petición del Comité de Transparencia, más de cinco años, </a:t>
          </a:r>
          <a:r>
            <a:rPr lang="es-MX" dirty="0">
              <a:solidFill>
                <a:srgbClr val="FF0000"/>
              </a:solidFill>
            </a:rPr>
            <a:t>casos de excepción</a:t>
          </a:r>
          <a:r>
            <a:rPr lang="es-MX" dirty="0"/>
            <a:t>.</a:t>
          </a:r>
        </a:p>
      </dgm:t>
    </dgm:pt>
    <dgm:pt modelId="{FDCE1F43-82B8-4C57-B999-0AE72A441520}" type="parTrans" cxnId="{179D1FB6-0F9B-4F50-97A8-D7ECCF59E82B}">
      <dgm:prSet/>
      <dgm:spPr/>
      <dgm:t>
        <a:bodyPr/>
        <a:lstStyle/>
        <a:p>
          <a:endParaRPr lang="es-MX"/>
        </a:p>
      </dgm:t>
    </dgm:pt>
    <dgm:pt modelId="{9DF3C945-8F46-469B-8506-1624FD565DAA}" type="sibTrans" cxnId="{179D1FB6-0F9B-4F50-97A8-D7ECCF59E82B}">
      <dgm:prSet/>
      <dgm:spPr/>
      <dgm:t>
        <a:bodyPr/>
        <a:lstStyle/>
        <a:p>
          <a:endParaRPr lang="es-MX"/>
        </a:p>
      </dgm:t>
    </dgm:pt>
    <dgm:pt modelId="{051F0FDF-DC30-4EB2-AEDF-081D7076F980}" type="pres">
      <dgm:prSet presAssocID="{52C238F3-9A56-4E7B-B111-A3CFF9AF4C4C}" presName="compositeShape" presStyleCnt="0">
        <dgm:presLayoutVars>
          <dgm:chMax val="2"/>
          <dgm:dir/>
          <dgm:resizeHandles val="exact"/>
        </dgm:presLayoutVars>
      </dgm:prSet>
      <dgm:spPr/>
    </dgm:pt>
    <dgm:pt modelId="{BABC9297-D1C9-4250-B03F-7A71DB0A6E81}" type="pres">
      <dgm:prSet presAssocID="{02C2E4D7-C9E6-40C3-947E-8989B4E17E08}" presName="upArrow" presStyleLbl="node1" presStyleIdx="0" presStyleCnt="2"/>
      <dgm:spPr/>
    </dgm:pt>
    <dgm:pt modelId="{4759E17B-7452-4116-BB4A-3111C6387487}" type="pres">
      <dgm:prSet presAssocID="{02C2E4D7-C9E6-40C3-947E-8989B4E17E08}" presName="upArrowText" presStyleLbl="revTx" presStyleIdx="0" presStyleCnt="2">
        <dgm:presLayoutVars>
          <dgm:chMax val="0"/>
          <dgm:bulletEnabled val="1"/>
        </dgm:presLayoutVars>
      </dgm:prSet>
      <dgm:spPr/>
    </dgm:pt>
    <dgm:pt modelId="{CA718EBE-616E-4DCC-BB06-A48FB196B888}" type="pres">
      <dgm:prSet presAssocID="{07016120-9820-486D-B587-0CE28619A459}" presName="downArrow" presStyleLbl="node1" presStyleIdx="1" presStyleCnt="2"/>
      <dgm:spPr/>
    </dgm:pt>
    <dgm:pt modelId="{A1869CC2-9422-46B1-8716-67C05123B2E9}" type="pres">
      <dgm:prSet presAssocID="{07016120-9820-486D-B587-0CE28619A459}" presName="downArrowText" presStyleLbl="revTx" presStyleIdx="1" presStyleCnt="2">
        <dgm:presLayoutVars>
          <dgm:chMax val="0"/>
          <dgm:bulletEnabled val="1"/>
        </dgm:presLayoutVars>
      </dgm:prSet>
      <dgm:spPr/>
    </dgm:pt>
  </dgm:ptLst>
  <dgm:cxnLst>
    <dgm:cxn modelId="{4A12E702-5D4F-4E0B-986D-789EED49D53A}" type="presOf" srcId="{52C238F3-9A56-4E7B-B111-A3CFF9AF4C4C}" destId="{051F0FDF-DC30-4EB2-AEDF-081D7076F980}" srcOrd="0" destOrd="0" presId="urn:microsoft.com/office/officeart/2005/8/layout/arrow4"/>
    <dgm:cxn modelId="{CF90855C-3DCF-438A-AAF6-F9129D80BC72}" srcId="{52C238F3-9A56-4E7B-B111-A3CFF9AF4C4C}" destId="{02C2E4D7-C9E6-40C3-947E-8989B4E17E08}" srcOrd="0" destOrd="0" parTransId="{BD5A12E9-BFA2-4D49-897D-B19030C51767}" sibTransId="{59111954-103E-4761-8ABF-E10EE801A7E9}"/>
    <dgm:cxn modelId="{AB951151-840C-4DFD-BAD3-5C18DCCE351D}" type="presOf" srcId="{07016120-9820-486D-B587-0CE28619A459}" destId="{A1869CC2-9422-46B1-8716-67C05123B2E9}" srcOrd="0" destOrd="0" presId="urn:microsoft.com/office/officeart/2005/8/layout/arrow4"/>
    <dgm:cxn modelId="{B1CE9655-6C5C-45FE-9DC4-F3E80EA106CF}" type="presOf" srcId="{02C2E4D7-C9E6-40C3-947E-8989B4E17E08}" destId="{4759E17B-7452-4116-BB4A-3111C6387487}" srcOrd="0" destOrd="0" presId="urn:microsoft.com/office/officeart/2005/8/layout/arrow4"/>
    <dgm:cxn modelId="{179D1FB6-0F9B-4F50-97A8-D7ECCF59E82B}" srcId="{52C238F3-9A56-4E7B-B111-A3CFF9AF4C4C}" destId="{07016120-9820-486D-B587-0CE28619A459}" srcOrd="1" destOrd="0" parTransId="{FDCE1F43-82B8-4C57-B999-0AE72A441520}" sibTransId="{9DF3C945-8F46-469B-8506-1624FD565DAA}"/>
    <dgm:cxn modelId="{9F155AC7-5E6A-4722-9731-CA0E273034D6}" type="presParOf" srcId="{051F0FDF-DC30-4EB2-AEDF-081D7076F980}" destId="{BABC9297-D1C9-4250-B03F-7A71DB0A6E81}" srcOrd="0" destOrd="0" presId="urn:microsoft.com/office/officeart/2005/8/layout/arrow4"/>
    <dgm:cxn modelId="{43AA204B-9936-40C5-9A22-648B8BEFD99D}" type="presParOf" srcId="{051F0FDF-DC30-4EB2-AEDF-081D7076F980}" destId="{4759E17B-7452-4116-BB4A-3111C6387487}" srcOrd="1" destOrd="0" presId="urn:microsoft.com/office/officeart/2005/8/layout/arrow4"/>
    <dgm:cxn modelId="{245F1478-0683-4C2E-9362-34C721D9E066}" type="presParOf" srcId="{051F0FDF-DC30-4EB2-AEDF-081D7076F980}" destId="{CA718EBE-616E-4DCC-BB06-A48FB196B888}" srcOrd="2" destOrd="0" presId="urn:microsoft.com/office/officeart/2005/8/layout/arrow4"/>
    <dgm:cxn modelId="{1247AD3E-EEDC-4AC7-8C27-EE89714ED871}" type="presParOf" srcId="{051F0FDF-DC30-4EB2-AEDF-081D7076F980}" destId="{A1869CC2-9422-46B1-8716-67C05123B2E9}"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C3886E7-47D6-4056-9E8D-243C9D73B747}"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MX"/>
        </a:p>
      </dgm:t>
    </dgm:pt>
    <dgm:pt modelId="{A0381A40-D9AC-4DE0-A08C-0FC3417CAC34}">
      <dgm:prSet phldrT="[Texto]" custT="1"/>
      <dgm:spPr/>
      <dgm:t>
        <a:bodyPr/>
        <a:lstStyle/>
        <a:p>
          <a:r>
            <a:rPr lang="es-MX" sz="2400" b="1" dirty="0">
              <a:effectLst>
                <a:outerShdw blurRad="38100" dist="38100" dir="2700000" algn="tl">
                  <a:srgbClr val="000000">
                    <a:alpha val="43137"/>
                  </a:srgbClr>
                </a:outerShdw>
              </a:effectLst>
            </a:rPr>
            <a:t>Criterio 18/09</a:t>
          </a:r>
        </a:p>
        <a:p>
          <a:r>
            <a:rPr lang="es-MX" sz="2400" b="1" dirty="0">
              <a:effectLst>
                <a:outerShdw blurRad="38100" dist="38100" dir="2700000" algn="tl">
                  <a:srgbClr val="000000">
                    <a:alpha val="43137"/>
                  </a:srgbClr>
                </a:outerShdw>
              </a:effectLst>
            </a:rPr>
            <a:t>Estrategia procesal. En un proceso judicial, administrativo o arbitral, no procede la reserva tratándose de información ya conocida por la contraparte, con fundamento en lo dispuesto en el artículo 13, fracción V de la Ley</a:t>
          </a:r>
        </a:p>
        <a:p>
          <a:r>
            <a:rPr lang="es-MX" sz="2400" b="0" dirty="0">
              <a:effectLst>
                <a:outerShdw blurRad="38100" dist="38100" dir="2700000" algn="tl">
                  <a:srgbClr val="000000">
                    <a:alpha val="43137"/>
                  </a:srgbClr>
                </a:outerShdw>
              </a:effectLst>
            </a:rPr>
            <a:t>El bien jurídico tutelado es que los involucrados en un procedimiento puedan mantener bajo reserva aquellos documentos que se refieran a las acciones o decisiones que adoptarán, siempre que sean desconocidas por su contraparte</a:t>
          </a:r>
        </a:p>
      </dgm:t>
    </dgm:pt>
    <dgm:pt modelId="{697ECC88-CAC8-495F-ACAA-CE93EC7EA73D}" type="parTrans" cxnId="{C7E24470-212D-490C-AF00-563738DD238C}">
      <dgm:prSet/>
      <dgm:spPr/>
      <dgm:t>
        <a:bodyPr/>
        <a:lstStyle/>
        <a:p>
          <a:endParaRPr lang="es-MX"/>
        </a:p>
      </dgm:t>
    </dgm:pt>
    <dgm:pt modelId="{2E5B8282-F046-4729-A95F-75291B20F323}" type="sibTrans" cxnId="{C7E24470-212D-490C-AF00-563738DD238C}">
      <dgm:prSet/>
      <dgm:spPr/>
      <dgm:t>
        <a:bodyPr/>
        <a:lstStyle/>
        <a:p>
          <a:endParaRPr lang="es-MX"/>
        </a:p>
      </dgm:t>
    </dgm:pt>
    <dgm:pt modelId="{4DA30E47-D889-4F9F-85FF-294DFA9F176F}" type="pres">
      <dgm:prSet presAssocID="{0C3886E7-47D6-4056-9E8D-243C9D73B747}" presName="linear" presStyleCnt="0">
        <dgm:presLayoutVars>
          <dgm:animLvl val="lvl"/>
          <dgm:resizeHandles val="exact"/>
        </dgm:presLayoutVars>
      </dgm:prSet>
      <dgm:spPr/>
    </dgm:pt>
    <dgm:pt modelId="{F41BC01B-9D3B-4B7A-8A4D-D9CB616FE342}" type="pres">
      <dgm:prSet presAssocID="{A0381A40-D9AC-4DE0-A08C-0FC3417CAC34}" presName="parentText" presStyleLbl="node1" presStyleIdx="0" presStyleCnt="1">
        <dgm:presLayoutVars>
          <dgm:chMax val="0"/>
          <dgm:bulletEnabled val="1"/>
        </dgm:presLayoutVars>
      </dgm:prSet>
      <dgm:spPr/>
    </dgm:pt>
  </dgm:ptLst>
  <dgm:cxnLst>
    <dgm:cxn modelId="{C7E24470-212D-490C-AF00-563738DD238C}" srcId="{0C3886E7-47D6-4056-9E8D-243C9D73B747}" destId="{A0381A40-D9AC-4DE0-A08C-0FC3417CAC34}" srcOrd="0" destOrd="0" parTransId="{697ECC88-CAC8-495F-ACAA-CE93EC7EA73D}" sibTransId="{2E5B8282-F046-4729-A95F-75291B20F323}"/>
    <dgm:cxn modelId="{5C910BC3-10AA-4722-B57B-4A9460D21830}" type="presOf" srcId="{A0381A40-D9AC-4DE0-A08C-0FC3417CAC34}" destId="{F41BC01B-9D3B-4B7A-8A4D-D9CB616FE342}" srcOrd="0" destOrd="0" presId="urn:microsoft.com/office/officeart/2005/8/layout/vList2"/>
    <dgm:cxn modelId="{9A08AED3-EE48-425D-A03A-F9204CC1BAF1}" type="presOf" srcId="{0C3886E7-47D6-4056-9E8D-243C9D73B747}" destId="{4DA30E47-D889-4F9F-85FF-294DFA9F176F}" srcOrd="0" destOrd="0" presId="urn:microsoft.com/office/officeart/2005/8/layout/vList2"/>
    <dgm:cxn modelId="{9F2ACF8A-C87E-40B8-A3A8-AB39E12BB901}" type="presParOf" srcId="{4DA30E47-D889-4F9F-85FF-294DFA9F176F}" destId="{F41BC01B-9D3B-4B7A-8A4D-D9CB616FE34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DC5AED0-B251-448C-A74D-F092C66A4BF0}"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MX"/>
        </a:p>
      </dgm:t>
    </dgm:pt>
    <dgm:pt modelId="{666842B5-0562-4FA6-B02C-D9D53B8F5C6A}">
      <dgm:prSet phldrT="[Texto]" custT="1"/>
      <dgm:spPr/>
      <dgm:t>
        <a:bodyPr/>
        <a:lstStyle/>
        <a:p>
          <a:r>
            <a:rPr lang="es-MX" sz="2400" b="1" dirty="0">
              <a:effectLst/>
            </a:rPr>
            <a:t>Criterio 19/13</a:t>
          </a:r>
        </a:p>
        <a:p>
          <a:r>
            <a:rPr lang="es-MX" sz="2400" b="1" dirty="0">
              <a:effectLst/>
            </a:rPr>
            <a:t>Nombre de actores en juicios laborales constituye, en principio, información confidencial </a:t>
          </a:r>
        </a:p>
        <a:p>
          <a:endParaRPr lang="es-MX" sz="2000" dirty="0"/>
        </a:p>
      </dgm:t>
    </dgm:pt>
    <dgm:pt modelId="{C78BB6DB-BAB7-41F8-A482-1BD731C52A37}" type="parTrans" cxnId="{D38BF6F5-CB15-4553-B972-8ECDEC5670EA}">
      <dgm:prSet/>
      <dgm:spPr/>
      <dgm:t>
        <a:bodyPr/>
        <a:lstStyle/>
        <a:p>
          <a:endParaRPr lang="es-MX"/>
        </a:p>
      </dgm:t>
    </dgm:pt>
    <dgm:pt modelId="{599B19F4-B7AB-4B4D-9FC0-79732B10F248}" type="sibTrans" cxnId="{D38BF6F5-CB15-4553-B972-8ECDEC5670EA}">
      <dgm:prSet/>
      <dgm:spPr/>
      <dgm:t>
        <a:bodyPr/>
        <a:lstStyle/>
        <a:p>
          <a:endParaRPr lang="es-MX"/>
        </a:p>
      </dgm:t>
    </dgm:pt>
    <dgm:pt modelId="{4C502A5D-E7CD-4AFD-97A7-8E83186BE110}">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000" b="0" dirty="0"/>
            <a:t>El nombre de los actores de los juicios que se encuentran en trámite o que, en su defecto, concluyeron con la emisión de un laudo no favorable a los intereses del promovente, constituye información confidencial, conforme a lo dispuesto en el artículo 18, fracción II de la </a:t>
          </a:r>
          <a:r>
            <a:rPr lang="es-MX" sz="2000" b="0" i="0" dirty="0"/>
            <a:t>Ley</a:t>
          </a:r>
          <a:endParaRPr lang="es-MX" sz="2000" b="0" dirty="0"/>
        </a:p>
      </dgm:t>
    </dgm:pt>
    <dgm:pt modelId="{35C70083-884B-40D4-A96E-72A0067C5C7C}" type="parTrans" cxnId="{F16FA464-45E1-443A-AB44-2CA98168817C}">
      <dgm:prSet/>
      <dgm:spPr/>
      <dgm:t>
        <a:bodyPr/>
        <a:lstStyle/>
        <a:p>
          <a:endParaRPr lang="es-MX"/>
        </a:p>
      </dgm:t>
    </dgm:pt>
    <dgm:pt modelId="{F9FE961A-0FE7-44F8-9228-F59418591617}" type="sibTrans" cxnId="{F16FA464-45E1-443A-AB44-2CA98168817C}">
      <dgm:prSet/>
      <dgm:spPr/>
      <dgm:t>
        <a:bodyPr/>
        <a:lstStyle/>
        <a:p>
          <a:endParaRPr lang="es-MX"/>
        </a:p>
      </dgm:t>
    </dgm:pt>
    <dgm:pt modelId="{87CDB68E-CEAC-44CF-9BB6-5AB3C2D17E6C}">
      <dgm:prSet custT="1"/>
      <dgm:spPr/>
      <dgm:t>
        <a:bodyPr/>
        <a:lstStyle/>
        <a:p>
          <a:r>
            <a:rPr lang="es-MX" sz="2000" b="0" dirty="0"/>
            <a:t>Procede la entrega del nombre cuando, en definitiva, se haya condenado a un sujeto obligado al pago de las prestaciones económicas reclamadas o a la reinstalación del servidor público, en virtud de que el cumplimiento del fallo se realiza con recursos públicos</a:t>
          </a:r>
        </a:p>
      </dgm:t>
    </dgm:pt>
    <dgm:pt modelId="{6BC5648F-DF8F-483D-BB86-F52F28E12345}" type="parTrans" cxnId="{D6262D7A-5FBB-4487-825C-26640F3F15BE}">
      <dgm:prSet/>
      <dgm:spPr/>
      <dgm:t>
        <a:bodyPr/>
        <a:lstStyle/>
        <a:p>
          <a:endParaRPr lang="es-MX"/>
        </a:p>
      </dgm:t>
    </dgm:pt>
    <dgm:pt modelId="{D58562ED-709B-492D-BFB3-A21BF8F09BEF}" type="sibTrans" cxnId="{D6262D7A-5FBB-4487-825C-26640F3F15BE}">
      <dgm:prSet/>
      <dgm:spPr/>
      <dgm:t>
        <a:bodyPr/>
        <a:lstStyle/>
        <a:p>
          <a:endParaRPr lang="es-MX"/>
        </a:p>
      </dgm:t>
    </dgm:pt>
    <dgm:pt modelId="{9CC643C7-36E9-4EF6-937E-A5A2AC6C847C}" type="pres">
      <dgm:prSet presAssocID="{9DC5AED0-B251-448C-A74D-F092C66A4BF0}" presName="linear" presStyleCnt="0">
        <dgm:presLayoutVars>
          <dgm:animLvl val="lvl"/>
          <dgm:resizeHandles val="exact"/>
        </dgm:presLayoutVars>
      </dgm:prSet>
      <dgm:spPr/>
    </dgm:pt>
    <dgm:pt modelId="{0A32347F-7C18-4DCF-99E4-4ECA7D5AB770}" type="pres">
      <dgm:prSet presAssocID="{666842B5-0562-4FA6-B02C-D9D53B8F5C6A}" presName="parentText" presStyleLbl="node1" presStyleIdx="0" presStyleCnt="3">
        <dgm:presLayoutVars>
          <dgm:chMax val="0"/>
          <dgm:bulletEnabled val="1"/>
        </dgm:presLayoutVars>
      </dgm:prSet>
      <dgm:spPr/>
    </dgm:pt>
    <dgm:pt modelId="{DD75B5B2-D0DF-4B71-8112-0AB4B6B6A13A}" type="pres">
      <dgm:prSet presAssocID="{599B19F4-B7AB-4B4D-9FC0-79732B10F248}" presName="spacer" presStyleCnt="0"/>
      <dgm:spPr/>
    </dgm:pt>
    <dgm:pt modelId="{08904441-7EB3-4DD0-9C7A-72C2918F4C1E}" type="pres">
      <dgm:prSet presAssocID="{4C502A5D-E7CD-4AFD-97A7-8E83186BE110}" presName="parentText" presStyleLbl="node1" presStyleIdx="1" presStyleCnt="3" custLinFactNeighborX="793">
        <dgm:presLayoutVars>
          <dgm:chMax val="0"/>
          <dgm:bulletEnabled val="1"/>
        </dgm:presLayoutVars>
      </dgm:prSet>
      <dgm:spPr/>
    </dgm:pt>
    <dgm:pt modelId="{FA1EA295-B8B7-499F-92EF-C5A83B215A35}" type="pres">
      <dgm:prSet presAssocID="{F9FE961A-0FE7-44F8-9228-F59418591617}" presName="spacer" presStyleCnt="0"/>
      <dgm:spPr/>
    </dgm:pt>
    <dgm:pt modelId="{52AFF5F4-5760-4FFB-8E89-C358C20B0303}" type="pres">
      <dgm:prSet presAssocID="{87CDB68E-CEAC-44CF-9BB6-5AB3C2D17E6C}" presName="parentText" presStyleLbl="node1" presStyleIdx="2" presStyleCnt="3">
        <dgm:presLayoutVars>
          <dgm:chMax val="0"/>
          <dgm:bulletEnabled val="1"/>
        </dgm:presLayoutVars>
      </dgm:prSet>
      <dgm:spPr/>
    </dgm:pt>
  </dgm:ptLst>
  <dgm:cxnLst>
    <dgm:cxn modelId="{6BE5C316-CB44-40A6-921F-D6A1FDF7A2E7}" type="presOf" srcId="{87CDB68E-CEAC-44CF-9BB6-5AB3C2D17E6C}" destId="{52AFF5F4-5760-4FFB-8E89-C358C20B0303}" srcOrd="0" destOrd="0" presId="urn:microsoft.com/office/officeart/2005/8/layout/vList2"/>
    <dgm:cxn modelId="{F16FA464-45E1-443A-AB44-2CA98168817C}" srcId="{9DC5AED0-B251-448C-A74D-F092C66A4BF0}" destId="{4C502A5D-E7CD-4AFD-97A7-8E83186BE110}" srcOrd="1" destOrd="0" parTransId="{35C70083-884B-40D4-A96E-72A0067C5C7C}" sibTransId="{F9FE961A-0FE7-44F8-9228-F59418591617}"/>
    <dgm:cxn modelId="{777FB26A-B66B-4027-8A99-7F2F79FB67BA}" type="presOf" srcId="{9DC5AED0-B251-448C-A74D-F092C66A4BF0}" destId="{9CC643C7-36E9-4EF6-937E-A5A2AC6C847C}" srcOrd="0" destOrd="0" presId="urn:microsoft.com/office/officeart/2005/8/layout/vList2"/>
    <dgm:cxn modelId="{D6262D7A-5FBB-4487-825C-26640F3F15BE}" srcId="{9DC5AED0-B251-448C-A74D-F092C66A4BF0}" destId="{87CDB68E-CEAC-44CF-9BB6-5AB3C2D17E6C}" srcOrd="2" destOrd="0" parTransId="{6BC5648F-DF8F-483D-BB86-F52F28E12345}" sibTransId="{D58562ED-709B-492D-BFB3-A21BF8F09BEF}"/>
    <dgm:cxn modelId="{B4ACB087-DB8D-4D98-8AC2-56954E1A629B}" type="presOf" srcId="{4C502A5D-E7CD-4AFD-97A7-8E83186BE110}" destId="{08904441-7EB3-4DD0-9C7A-72C2918F4C1E}" srcOrd="0" destOrd="0" presId="urn:microsoft.com/office/officeart/2005/8/layout/vList2"/>
    <dgm:cxn modelId="{37840B9A-5CE2-4F26-9B9D-AB315E270E7C}" type="presOf" srcId="{666842B5-0562-4FA6-B02C-D9D53B8F5C6A}" destId="{0A32347F-7C18-4DCF-99E4-4ECA7D5AB770}" srcOrd="0" destOrd="0" presId="urn:microsoft.com/office/officeart/2005/8/layout/vList2"/>
    <dgm:cxn modelId="{D38BF6F5-CB15-4553-B972-8ECDEC5670EA}" srcId="{9DC5AED0-B251-448C-A74D-F092C66A4BF0}" destId="{666842B5-0562-4FA6-B02C-D9D53B8F5C6A}" srcOrd="0" destOrd="0" parTransId="{C78BB6DB-BAB7-41F8-A482-1BD731C52A37}" sibTransId="{599B19F4-B7AB-4B4D-9FC0-79732B10F248}"/>
    <dgm:cxn modelId="{885CC775-1F36-4FF2-BCB8-FFE6FAE32A95}" type="presParOf" srcId="{9CC643C7-36E9-4EF6-937E-A5A2AC6C847C}" destId="{0A32347F-7C18-4DCF-99E4-4ECA7D5AB770}" srcOrd="0" destOrd="0" presId="urn:microsoft.com/office/officeart/2005/8/layout/vList2"/>
    <dgm:cxn modelId="{90CA45EC-74A3-4727-8F1F-3B3329ED8131}" type="presParOf" srcId="{9CC643C7-36E9-4EF6-937E-A5A2AC6C847C}" destId="{DD75B5B2-D0DF-4B71-8112-0AB4B6B6A13A}" srcOrd="1" destOrd="0" presId="urn:microsoft.com/office/officeart/2005/8/layout/vList2"/>
    <dgm:cxn modelId="{826162D9-6672-4CBF-A323-723281865044}" type="presParOf" srcId="{9CC643C7-36E9-4EF6-937E-A5A2AC6C847C}" destId="{08904441-7EB3-4DD0-9C7A-72C2918F4C1E}" srcOrd="2" destOrd="0" presId="urn:microsoft.com/office/officeart/2005/8/layout/vList2"/>
    <dgm:cxn modelId="{CD2D675C-2EAA-446D-92CA-F24BE2ADE744}" type="presParOf" srcId="{9CC643C7-36E9-4EF6-937E-A5A2AC6C847C}" destId="{FA1EA295-B8B7-499F-92EF-C5A83B215A35}" srcOrd="3" destOrd="0" presId="urn:microsoft.com/office/officeart/2005/8/layout/vList2"/>
    <dgm:cxn modelId="{CD5CFBE2-9CDC-4889-A8AC-2ED7955E2D39}" type="presParOf" srcId="{9CC643C7-36E9-4EF6-937E-A5A2AC6C847C}" destId="{52AFF5F4-5760-4FFB-8E89-C358C20B030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C3886E7-47D6-4056-9E8D-243C9D73B747}"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MX"/>
        </a:p>
      </dgm:t>
    </dgm:pt>
    <dgm:pt modelId="{A0381A40-D9AC-4DE0-A08C-0FC3417CAC34}">
      <dgm:prSet phldrT="[Texto]" custT="1"/>
      <dgm:spPr/>
      <dgm:t>
        <a:bodyPr/>
        <a:lstStyle/>
        <a:p>
          <a:r>
            <a:rPr lang="es-MX" sz="2400" b="1" dirty="0">
              <a:effectLst>
                <a:outerShdw blurRad="38100" dist="38100" dir="2700000" algn="tl">
                  <a:srgbClr val="000000">
                    <a:alpha val="43137"/>
                  </a:srgbClr>
                </a:outerShdw>
              </a:effectLst>
            </a:rPr>
            <a:t>Criterio 5/14</a:t>
          </a:r>
        </a:p>
        <a:p>
          <a:r>
            <a:rPr lang="es-MX" sz="2000" b="1" dirty="0">
              <a:effectLst>
                <a:outerShdw blurRad="38100" dist="38100" dir="2700000" algn="tl">
                  <a:srgbClr val="000000">
                    <a:alpha val="43137"/>
                  </a:srgbClr>
                </a:outerShdw>
              </a:effectLst>
            </a:rPr>
            <a:t>Baterías de pruebas, preguntas, reactivos y opciones de respuesta. Procede su clasificación cuando son reutilizables en otros procesos deliberativos. </a:t>
          </a:r>
          <a:r>
            <a:rPr lang="es-MX" sz="2000" b="0" dirty="0">
              <a:effectLst>
                <a:outerShdw blurRad="38100" dist="38100" dir="2700000" algn="tl">
                  <a:srgbClr val="000000">
                    <a:alpha val="43137"/>
                  </a:srgbClr>
                </a:outerShdw>
              </a:effectLst>
            </a:rPr>
            <a:t>Cuando sean reutilizables, procede reservar dichas herramientas, de conformidad con lo previsto en el artículo 14, fracción VI de la Ley. </a:t>
          </a:r>
        </a:p>
        <a:p>
          <a:r>
            <a:rPr lang="es-MX" sz="2000" b="0" dirty="0">
              <a:effectLst>
                <a:outerShdw blurRad="38100" dist="38100" dir="2700000" algn="tl">
                  <a:srgbClr val="000000">
                    <a:alpha val="43137"/>
                  </a:srgbClr>
                </a:outerShdw>
              </a:effectLst>
            </a:rPr>
            <a:t>Su entrega, afectaría la efectividad de las evaluaciones, ya que los participantes conocerían con anticipación el contenido de las pruebas obteniendo una ventaja frente al resto de los evaluados. Por las mismas razones también procede reservar las respuestas asentadas por los participantes, inclusive las de quienes hayan resultado ganadores en los procesos, cuando de éstas pueda inferirse el contenido de los reactivos o preguntas que componen las evaluaciones.</a:t>
          </a:r>
        </a:p>
      </dgm:t>
    </dgm:pt>
    <dgm:pt modelId="{697ECC88-CAC8-495F-ACAA-CE93EC7EA73D}" type="parTrans" cxnId="{C7E24470-212D-490C-AF00-563738DD238C}">
      <dgm:prSet/>
      <dgm:spPr/>
      <dgm:t>
        <a:bodyPr/>
        <a:lstStyle/>
        <a:p>
          <a:endParaRPr lang="es-MX"/>
        </a:p>
      </dgm:t>
    </dgm:pt>
    <dgm:pt modelId="{2E5B8282-F046-4729-A95F-75291B20F323}" type="sibTrans" cxnId="{C7E24470-212D-490C-AF00-563738DD238C}">
      <dgm:prSet/>
      <dgm:spPr/>
      <dgm:t>
        <a:bodyPr/>
        <a:lstStyle/>
        <a:p>
          <a:endParaRPr lang="es-MX"/>
        </a:p>
      </dgm:t>
    </dgm:pt>
    <dgm:pt modelId="{4DA30E47-D889-4F9F-85FF-294DFA9F176F}" type="pres">
      <dgm:prSet presAssocID="{0C3886E7-47D6-4056-9E8D-243C9D73B747}" presName="linear" presStyleCnt="0">
        <dgm:presLayoutVars>
          <dgm:animLvl val="lvl"/>
          <dgm:resizeHandles val="exact"/>
        </dgm:presLayoutVars>
      </dgm:prSet>
      <dgm:spPr/>
    </dgm:pt>
    <dgm:pt modelId="{F41BC01B-9D3B-4B7A-8A4D-D9CB616FE342}" type="pres">
      <dgm:prSet presAssocID="{A0381A40-D9AC-4DE0-A08C-0FC3417CAC34}" presName="parentText" presStyleLbl="node1" presStyleIdx="0" presStyleCnt="1">
        <dgm:presLayoutVars>
          <dgm:chMax val="0"/>
          <dgm:bulletEnabled val="1"/>
        </dgm:presLayoutVars>
      </dgm:prSet>
      <dgm:spPr/>
    </dgm:pt>
  </dgm:ptLst>
  <dgm:cxnLst>
    <dgm:cxn modelId="{77C10934-9CF1-444C-B7EA-5F70640DEC11}" type="presOf" srcId="{A0381A40-D9AC-4DE0-A08C-0FC3417CAC34}" destId="{F41BC01B-9D3B-4B7A-8A4D-D9CB616FE342}" srcOrd="0" destOrd="0" presId="urn:microsoft.com/office/officeart/2005/8/layout/vList2"/>
    <dgm:cxn modelId="{C7E24470-212D-490C-AF00-563738DD238C}" srcId="{0C3886E7-47D6-4056-9E8D-243C9D73B747}" destId="{A0381A40-D9AC-4DE0-A08C-0FC3417CAC34}" srcOrd="0" destOrd="0" parTransId="{697ECC88-CAC8-495F-ACAA-CE93EC7EA73D}" sibTransId="{2E5B8282-F046-4729-A95F-75291B20F323}"/>
    <dgm:cxn modelId="{F6C0A979-E5A7-48E3-A61E-868AC12B113D}" type="presOf" srcId="{0C3886E7-47D6-4056-9E8D-243C9D73B747}" destId="{4DA30E47-D889-4F9F-85FF-294DFA9F176F}" srcOrd="0" destOrd="0" presId="urn:microsoft.com/office/officeart/2005/8/layout/vList2"/>
    <dgm:cxn modelId="{C226ABFB-F58D-4BAC-AFF7-BF057B94E447}" type="presParOf" srcId="{4DA30E47-D889-4F9F-85FF-294DFA9F176F}" destId="{F41BC01B-9D3B-4B7A-8A4D-D9CB616FE34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A197124-DEA6-4904-9720-4BC232390220}" type="doc">
      <dgm:prSet loTypeId="urn:microsoft.com/office/officeart/2005/8/layout/process1" loCatId="process" qsTypeId="urn:microsoft.com/office/officeart/2005/8/quickstyle/3d1" qsCatId="3D" csTypeId="urn:microsoft.com/office/officeart/2005/8/colors/colorful1" csCatId="colorful" phldr="1"/>
      <dgm:spPr/>
      <dgm:t>
        <a:bodyPr/>
        <a:lstStyle/>
        <a:p>
          <a:endParaRPr lang="es-MX"/>
        </a:p>
      </dgm:t>
    </dgm:pt>
    <dgm:pt modelId="{248A7BF6-2FD1-47EF-90C0-A71BA9DA902E}">
      <dgm:prSet phldrT="[Texto]" custT="1"/>
      <dgm:spPr/>
      <dgm:t>
        <a:bodyPr/>
        <a:lstStyle/>
        <a:p>
          <a:r>
            <a:rPr lang="es-MX" sz="2000" b="1" dirty="0">
              <a:effectLst/>
            </a:rPr>
            <a:t>Criterio 26/10</a:t>
          </a:r>
        </a:p>
        <a:p>
          <a:r>
            <a:rPr lang="es-MX" sz="2000" b="1" dirty="0">
              <a:effectLst/>
            </a:rPr>
            <a:t>Las propuestas económicas y técnicas presentadas en un proceso de licitación son de naturaleza pública</a:t>
          </a:r>
        </a:p>
        <a:p>
          <a:endParaRPr lang="es-MX" sz="2000" b="1" dirty="0">
            <a:effectLst/>
          </a:endParaRPr>
        </a:p>
        <a:p>
          <a:endParaRPr lang="es-MX" sz="2000" b="1" dirty="0">
            <a:effectLst/>
          </a:endParaRPr>
        </a:p>
        <a:p>
          <a:r>
            <a:rPr lang="es-MX" sz="1600" b="0" dirty="0">
              <a:effectLst/>
            </a:rPr>
            <a:t>Por regla general, constituyen información de carácter público</a:t>
          </a:r>
        </a:p>
        <a:p>
          <a:r>
            <a:rPr lang="es-MX" sz="1600" b="0" dirty="0">
              <a:effectLst/>
            </a:rPr>
            <a:t>No obstante, cuando contengan información confidencial, procede es realizar una versión pública en la que se omitan aspectos de índole comercial, industrial o económica [artículo 18, fracción I de la Ley], como las características o finalidades de los productos; los métodos o procesos de producción; o los medios o formas de distribución o comercialización de productos</a:t>
          </a:r>
        </a:p>
      </dgm:t>
    </dgm:pt>
    <dgm:pt modelId="{4DFFB4E0-0A29-4F85-8F18-E91520B49D14}" type="parTrans" cxnId="{8EBE6E26-BDFD-4F80-A294-AC8787D3B43B}">
      <dgm:prSet/>
      <dgm:spPr/>
      <dgm:t>
        <a:bodyPr/>
        <a:lstStyle/>
        <a:p>
          <a:endParaRPr lang="es-MX"/>
        </a:p>
      </dgm:t>
    </dgm:pt>
    <dgm:pt modelId="{35C68ECC-3AD5-42D3-97AE-B64787D3CFB0}" type="sibTrans" cxnId="{8EBE6E26-BDFD-4F80-A294-AC8787D3B43B}">
      <dgm:prSet/>
      <dgm:spPr/>
      <dgm:t>
        <a:bodyPr/>
        <a:lstStyle/>
        <a:p>
          <a:endParaRPr lang="es-MX"/>
        </a:p>
      </dgm:t>
    </dgm:pt>
    <dgm:pt modelId="{EBFE9723-EA0C-44B8-B59E-188610F4B958}" type="pres">
      <dgm:prSet presAssocID="{7A197124-DEA6-4904-9720-4BC232390220}" presName="Name0" presStyleCnt="0">
        <dgm:presLayoutVars>
          <dgm:dir/>
          <dgm:resizeHandles val="exact"/>
        </dgm:presLayoutVars>
      </dgm:prSet>
      <dgm:spPr/>
    </dgm:pt>
    <dgm:pt modelId="{2E45F204-DAFA-4D5A-88A1-1970CF732DAD}" type="pres">
      <dgm:prSet presAssocID="{248A7BF6-2FD1-47EF-90C0-A71BA9DA902E}" presName="node" presStyleLbl="node1" presStyleIdx="0" presStyleCnt="1">
        <dgm:presLayoutVars>
          <dgm:bulletEnabled val="1"/>
        </dgm:presLayoutVars>
      </dgm:prSet>
      <dgm:spPr/>
    </dgm:pt>
  </dgm:ptLst>
  <dgm:cxnLst>
    <dgm:cxn modelId="{8EBE6E26-BDFD-4F80-A294-AC8787D3B43B}" srcId="{7A197124-DEA6-4904-9720-4BC232390220}" destId="{248A7BF6-2FD1-47EF-90C0-A71BA9DA902E}" srcOrd="0" destOrd="0" parTransId="{4DFFB4E0-0A29-4F85-8F18-E91520B49D14}" sibTransId="{35C68ECC-3AD5-42D3-97AE-B64787D3CFB0}"/>
    <dgm:cxn modelId="{FB0A159A-8289-4D87-8B2D-A0F838C33195}" type="presOf" srcId="{248A7BF6-2FD1-47EF-90C0-A71BA9DA902E}" destId="{2E45F204-DAFA-4D5A-88A1-1970CF732DAD}" srcOrd="0" destOrd="0" presId="urn:microsoft.com/office/officeart/2005/8/layout/process1"/>
    <dgm:cxn modelId="{3F9413C5-FD69-4186-85C0-B38D5F5E1229}" type="presOf" srcId="{7A197124-DEA6-4904-9720-4BC232390220}" destId="{EBFE9723-EA0C-44B8-B59E-188610F4B958}" srcOrd="0" destOrd="0" presId="urn:microsoft.com/office/officeart/2005/8/layout/process1"/>
    <dgm:cxn modelId="{A9807DFC-08C1-4638-A94A-441321D3134D}" type="presParOf" srcId="{EBFE9723-EA0C-44B8-B59E-188610F4B958}" destId="{2E45F204-DAFA-4D5A-88A1-1970CF732DAD}"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60A84175-2DF3-401D-BD81-40B27EE9F673}" type="doc">
      <dgm:prSet loTypeId="urn:microsoft.com/office/officeart/2005/8/layout/architecture+Icon" loCatId="relationship" qsTypeId="urn:microsoft.com/office/officeart/2005/8/quickstyle/3d2" qsCatId="3D" csTypeId="urn:microsoft.com/office/officeart/2005/8/colors/colorful4" csCatId="colorful" phldr="1"/>
      <dgm:spPr/>
      <dgm:t>
        <a:bodyPr/>
        <a:lstStyle/>
        <a:p>
          <a:endParaRPr lang="es-MX"/>
        </a:p>
      </dgm:t>
    </dgm:pt>
    <dgm:pt modelId="{F08FF0E3-A870-4722-95CD-2B0C7A834F4A}">
      <dgm:prSet phldrT="[Texto]" custT="1"/>
      <dgm:spPr/>
      <dgm:t>
        <a:bodyPr/>
        <a:lstStyle/>
        <a:p>
          <a:r>
            <a:rPr lang="es-MX" sz="2000" b="0" dirty="0"/>
            <a:t>El supuesto de reserva previsto en el artículo 14, fracción II de la </a:t>
          </a:r>
          <a:r>
            <a:rPr lang="es-MX" sz="2000" b="0" i="0" dirty="0"/>
            <a:t>Ley</a:t>
          </a:r>
          <a:r>
            <a:rPr lang="es-MX" sz="2000" b="0" dirty="0"/>
            <a:t>, relativo al secreto industrial o comercial</a:t>
          </a:r>
          <a:r>
            <a:rPr lang="es-MX" sz="2000" b="0" i="1" dirty="0"/>
            <a:t> </a:t>
          </a:r>
          <a:r>
            <a:rPr lang="es-MX" sz="2000" b="0" dirty="0"/>
            <a:t>previsto en el artículo 82 de la </a:t>
          </a:r>
          <a:r>
            <a:rPr lang="es-MX" sz="2000" b="0" i="1" dirty="0"/>
            <a:t>Ley de la Propiedad Industrial</a:t>
          </a:r>
          <a:r>
            <a:rPr lang="es-MX" sz="2000" b="0" dirty="0"/>
            <a:t>, resulta aplicable a la información que pertenece a los sujetos obligados con motivo del desarrollo de actividades comerciales o industriales</a:t>
          </a:r>
        </a:p>
        <a:p>
          <a:r>
            <a:rPr lang="es-MX" sz="2000" b="0" dirty="0"/>
            <a:t>[cuando su titular sea un ente público]</a:t>
          </a:r>
        </a:p>
      </dgm:t>
    </dgm:pt>
    <dgm:pt modelId="{EFA8263E-4EB6-4198-902C-0841BE5A4504}" type="parTrans" cxnId="{7DBF6F13-1F5E-42E3-87BB-31C54B7042E2}">
      <dgm:prSet/>
      <dgm:spPr/>
      <dgm:t>
        <a:bodyPr/>
        <a:lstStyle/>
        <a:p>
          <a:endParaRPr lang="es-MX"/>
        </a:p>
      </dgm:t>
    </dgm:pt>
    <dgm:pt modelId="{F8EFBFC9-9C07-4B37-AAB2-BAAE260BC01A}" type="sibTrans" cxnId="{7DBF6F13-1F5E-42E3-87BB-31C54B7042E2}">
      <dgm:prSet/>
      <dgm:spPr/>
      <dgm:t>
        <a:bodyPr/>
        <a:lstStyle/>
        <a:p>
          <a:endParaRPr lang="es-MX"/>
        </a:p>
      </dgm:t>
    </dgm:pt>
    <dgm:pt modelId="{E315CFE2-C655-4366-A355-91FF60B289C7}">
      <dgm:prSet phldrT="[Texto]" custT="1"/>
      <dgm:spPr/>
      <dgm:t>
        <a:bodyPr/>
        <a:lstStyle/>
        <a:p>
          <a:r>
            <a:rPr lang="es-MX" sz="2000" b="0" dirty="0"/>
            <a:t>La información propiedad de particulares (personas físicas o morales), entregada a los sujetos obligados, que corresponda a aquella que protege el secreto industrial o comercial, deberá clasificarse como confidencial, con fundamento en el artículo 18, fracción I, en relación con el 19 de la Ley, a efecto de proteger un interés particular, jurídicamente tutelado, sin sujeción a una temporalidad</a:t>
          </a:r>
        </a:p>
      </dgm:t>
    </dgm:pt>
    <dgm:pt modelId="{C98DBBF8-30F9-4155-AB20-6C6CF4805A14}" type="parTrans" cxnId="{6F0ABD22-D2A7-404B-9F55-39D757B6BBA3}">
      <dgm:prSet/>
      <dgm:spPr/>
      <dgm:t>
        <a:bodyPr/>
        <a:lstStyle/>
        <a:p>
          <a:endParaRPr lang="es-MX"/>
        </a:p>
      </dgm:t>
    </dgm:pt>
    <dgm:pt modelId="{9BC49FFC-556A-4597-81AD-0E49DA9622F8}" type="sibTrans" cxnId="{6F0ABD22-D2A7-404B-9F55-39D757B6BBA3}">
      <dgm:prSet/>
      <dgm:spPr/>
      <dgm:t>
        <a:bodyPr/>
        <a:lstStyle/>
        <a:p>
          <a:endParaRPr lang="es-MX"/>
        </a:p>
      </dgm:t>
    </dgm:pt>
    <dgm:pt modelId="{2D823FF5-FA0A-4E1C-B6B5-972DC2C8D7FE}" type="pres">
      <dgm:prSet presAssocID="{60A84175-2DF3-401D-BD81-40B27EE9F673}" presName="Name0" presStyleCnt="0">
        <dgm:presLayoutVars>
          <dgm:chPref val="1"/>
          <dgm:dir/>
          <dgm:animOne val="branch"/>
          <dgm:animLvl val="lvl"/>
          <dgm:resizeHandles/>
        </dgm:presLayoutVars>
      </dgm:prSet>
      <dgm:spPr/>
    </dgm:pt>
    <dgm:pt modelId="{9A812348-93E6-4727-976A-9CC9B8327152}" type="pres">
      <dgm:prSet presAssocID="{F08FF0E3-A870-4722-95CD-2B0C7A834F4A}" presName="vertOne" presStyleCnt="0"/>
      <dgm:spPr/>
    </dgm:pt>
    <dgm:pt modelId="{EED07A50-0077-4940-A761-7F315CFC2B1F}" type="pres">
      <dgm:prSet presAssocID="{F08FF0E3-A870-4722-95CD-2B0C7A834F4A}" presName="txOne" presStyleLbl="node0" presStyleIdx="0" presStyleCnt="2">
        <dgm:presLayoutVars>
          <dgm:chPref val="3"/>
        </dgm:presLayoutVars>
      </dgm:prSet>
      <dgm:spPr/>
    </dgm:pt>
    <dgm:pt modelId="{F7A93193-A1FD-4135-9D90-CBA2C873A536}" type="pres">
      <dgm:prSet presAssocID="{F08FF0E3-A870-4722-95CD-2B0C7A834F4A}" presName="horzOne" presStyleCnt="0"/>
      <dgm:spPr/>
    </dgm:pt>
    <dgm:pt modelId="{666FABBF-C13C-47B5-821C-D3103F030AC7}" type="pres">
      <dgm:prSet presAssocID="{F8EFBFC9-9C07-4B37-AAB2-BAAE260BC01A}" presName="sibSpaceOne" presStyleCnt="0"/>
      <dgm:spPr/>
    </dgm:pt>
    <dgm:pt modelId="{DAA5FAF0-A6F9-4610-A5E0-BE9D4A3763A9}" type="pres">
      <dgm:prSet presAssocID="{E315CFE2-C655-4366-A355-91FF60B289C7}" presName="vertOne" presStyleCnt="0"/>
      <dgm:spPr/>
    </dgm:pt>
    <dgm:pt modelId="{B87560F7-A931-4193-9BED-A51BC1EEBA8A}" type="pres">
      <dgm:prSet presAssocID="{E315CFE2-C655-4366-A355-91FF60B289C7}" presName="txOne" presStyleLbl="node0" presStyleIdx="1" presStyleCnt="2" custLinFactNeighborX="18935" custLinFactNeighborY="303">
        <dgm:presLayoutVars>
          <dgm:chPref val="3"/>
        </dgm:presLayoutVars>
      </dgm:prSet>
      <dgm:spPr/>
    </dgm:pt>
    <dgm:pt modelId="{E70B224F-224D-4AB0-8152-31EF7B433517}" type="pres">
      <dgm:prSet presAssocID="{E315CFE2-C655-4366-A355-91FF60B289C7}" presName="horzOne" presStyleCnt="0"/>
      <dgm:spPr/>
    </dgm:pt>
  </dgm:ptLst>
  <dgm:cxnLst>
    <dgm:cxn modelId="{2A256401-E728-451B-B5A7-5AA718724440}" type="presOf" srcId="{60A84175-2DF3-401D-BD81-40B27EE9F673}" destId="{2D823FF5-FA0A-4E1C-B6B5-972DC2C8D7FE}" srcOrd="0" destOrd="0" presId="urn:microsoft.com/office/officeart/2005/8/layout/architecture+Icon"/>
    <dgm:cxn modelId="{36B8BD0B-C3A2-4942-9D4B-7B985C2BB63B}" type="presOf" srcId="{F08FF0E3-A870-4722-95CD-2B0C7A834F4A}" destId="{EED07A50-0077-4940-A761-7F315CFC2B1F}" srcOrd="0" destOrd="0" presId="urn:microsoft.com/office/officeart/2005/8/layout/architecture+Icon"/>
    <dgm:cxn modelId="{7DBF6F13-1F5E-42E3-87BB-31C54B7042E2}" srcId="{60A84175-2DF3-401D-BD81-40B27EE9F673}" destId="{F08FF0E3-A870-4722-95CD-2B0C7A834F4A}" srcOrd="0" destOrd="0" parTransId="{EFA8263E-4EB6-4198-902C-0841BE5A4504}" sibTransId="{F8EFBFC9-9C07-4B37-AAB2-BAAE260BC01A}"/>
    <dgm:cxn modelId="{6F0ABD22-D2A7-404B-9F55-39D757B6BBA3}" srcId="{60A84175-2DF3-401D-BD81-40B27EE9F673}" destId="{E315CFE2-C655-4366-A355-91FF60B289C7}" srcOrd="1" destOrd="0" parTransId="{C98DBBF8-30F9-4155-AB20-6C6CF4805A14}" sibTransId="{9BC49FFC-556A-4597-81AD-0E49DA9622F8}"/>
    <dgm:cxn modelId="{287B6ABC-66AA-42DC-8E1A-44596329BE76}" type="presOf" srcId="{E315CFE2-C655-4366-A355-91FF60B289C7}" destId="{B87560F7-A931-4193-9BED-A51BC1EEBA8A}" srcOrd="0" destOrd="0" presId="urn:microsoft.com/office/officeart/2005/8/layout/architecture+Icon"/>
    <dgm:cxn modelId="{47BECAE2-FE94-4F2D-B220-20A536780469}" type="presParOf" srcId="{2D823FF5-FA0A-4E1C-B6B5-972DC2C8D7FE}" destId="{9A812348-93E6-4727-976A-9CC9B8327152}" srcOrd="0" destOrd="0" presId="urn:microsoft.com/office/officeart/2005/8/layout/architecture+Icon"/>
    <dgm:cxn modelId="{D7CF9147-75C9-4DC4-82AA-2172E831D919}" type="presParOf" srcId="{9A812348-93E6-4727-976A-9CC9B8327152}" destId="{EED07A50-0077-4940-A761-7F315CFC2B1F}" srcOrd="0" destOrd="0" presId="urn:microsoft.com/office/officeart/2005/8/layout/architecture+Icon"/>
    <dgm:cxn modelId="{5965F0F4-1B50-4C4E-8682-33EE332348B7}" type="presParOf" srcId="{9A812348-93E6-4727-976A-9CC9B8327152}" destId="{F7A93193-A1FD-4135-9D90-CBA2C873A536}" srcOrd="1" destOrd="0" presId="urn:microsoft.com/office/officeart/2005/8/layout/architecture+Icon"/>
    <dgm:cxn modelId="{D64680EB-1311-4348-9BC9-AD86FC52EA10}" type="presParOf" srcId="{2D823FF5-FA0A-4E1C-B6B5-972DC2C8D7FE}" destId="{666FABBF-C13C-47B5-821C-D3103F030AC7}" srcOrd="1" destOrd="0" presId="urn:microsoft.com/office/officeart/2005/8/layout/architecture+Icon"/>
    <dgm:cxn modelId="{F620A35C-3AC1-4901-A91E-5AACC01C9383}" type="presParOf" srcId="{2D823FF5-FA0A-4E1C-B6B5-972DC2C8D7FE}" destId="{DAA5FAF0-A6F9-4610-A5E0-BE9D4A3763A9}" srcOrd="2" destOrd="0" presId="urn:microsoft.com/office/officeart/2005/8/layout/architecture+Icon"/>
    <dgm:cxn modelId="{8FCC913B-1569-4C36-B840-9D3C9C526F01}" type="presParOf" srcId="{DAA5FAF0-A6F9-4610-A5E0-BE9D4A3763A9}" destId="{B87560F7-A931-4193-9BED-A51BC1EEBA8A}" srcOrd="0" destOrd="0" presId="urn:microsoft.com/office/officeart/2005/8/layout/architecture+Icon"/>
    <dgm:cxn modelId="{5BF44303-F3FA-41D0-9031-E4CA515397A4}" type="presParOf" srcId="{DAA5FAF0-A6F9-4610-A5E0-BE9D4A3763A9}" destId="{E70B224F-224D-4AB0-8152-31EF7B433517}" srcOrd="1" destOrd="0" presId="urn:microsoft.com/office/officeart/2005/8/layout/architecture+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6C072C9-DDA8-4C60-BB7C-B80F955BD722}" type="doc">
      <dgm:prSet loTypeId="urn:microsoft.com/office/officeart/2009/3/layout/PlusandMinus" loCatId="relationship" qsTypeId="urn:microsoft.com/office/officeart/2005/8/quickstyle/3d2" qsCatId="3D" csTypeId="urn:microsoft.com/office/officeart/2005/8/colors/colorful5" csCatId="colorful" phldr="1"/>
      <dgm:spPr/>
      <dgm:t>
        <a:bodyPr/>
        <a:lstStyle/>
        <a:p>
          <a:endParaRPr lang="es-MX"/>
        </a:p>
      </dgm:t>
    </dgm:pt>
    <dgm:pt modelId="{C599120E-B74B-4BC7-A4D4-198B9E532EAD}">
      <dgm:prSet phldrT="[Texto]" custT="1"/>
      <dgm:spPr/>
      <dgm:t>
        <a:bodyPr/>
        <a:lstStyle/>
        <a:p>
          <a:r>
            <a:rPr lang="es-MX" sz="2000" b="1" strike="noStrike" dirty="0">
              <a:effectLst>
                <a:outerShdw blurRad="38100" dist="38100" dir="2700000" algn="tl">
                  <a:srgbClr val="000000">
                    <a:alpha val="43137"/>
                  </a:srgbClr>
                </a:outerShdw>
              </a:effectLst>
            </a:rPr>
            <a:t>Criterio 10/13</a:t>
          </a:r>
        </a:p>
        <a:p>
          <a:r>
            <a:rPr lang="es-MX" sz="2000" b="1" dirty="0"/>
            <a:t>Número de cuenta bancaria de particulares, personas físicas y morales, constituye información confidencial</a:t>
          </a:r>
        </a:p>
        <a:p>
          <a:r>
            <a:rPr lang="es-MX" sz="1600" dirty="0"/>
            <a:t>De conformidad</a:t>
          </a:r>
          <a:r>
            <a:rPr lang="es-MX" sz="1600" b="1" dirty="0"/>
            <a:t> </a:t>
          </a:r>
          <a:r>
            <a:rPr lang="es-MX" sz="1600" dirty="0"/>
            <a:t>con lo dispuesto en el artículo 18, fracción I (personas morales) y fracción II (personas físicas) de la Ley, el número de cuenta bancaria de los particulares es información</a:t>
          </a:r>
          <a:r>
            <a:rPr lang="es-MX" sz="1600" i="1" dirty="0"/>
            <a:t> </a:t>
          </a:r>
          <a:r>
            <a:rPr lang="es-MX" sz="1600" dirty="0"/>
            <a:t>confidencial por referirse a su patrimonio</a:t>
          </a:r>
          <a:endParaRPr lang="es-MX" sz="1200" dirty="0"/>
        </a:p>
      </dgm:t>
    </dgm:pt>
    <dgm:pt modelId="{6C0310EA-F78D-4C02-A79E-556255E156ED}" type="parTrans" cxnId="{B5A698A7-0B4D-479F-9849-B44900C55785}">
      <dgm:prSet/>
      <dgm:spPr/>
      <dgm:t>
        <a:bodyPr/>
        <a:lstStyle/>
        <a:p>
          <a:endParaRPr lang="es-MX" sz="1800"/>
        </a:p>
      </dgm:t>
    </dgm:pt>
    <dgm:pt modelId="{2B8E88C6-4898-46AA-9755-B9F28E428ECB}" type="sibTrans" cxnId="{B5A698A7-0B4D-479F-9849-B44900C55785}">
      <dgm:prSet/>
      <dgm:spPr/>
      <dgm:t>
        <a:bodyPr/>
        <a:lstStyle/>
        <a:p>
          <a:endParaRPr lang="es-MX" sz="1800"/>
        </a:p>
      </dgm:t>
    </dgm:pt>
    <dgm:pt modelId="{D7F07267-3342-41E8-99BD-8802BB0D983F}">
      <dgm:prSet phldrT="[Texto]" custT="1"/>
      <dgm:spPr/>
      <dgm:t>
        <a:bodyPr/>
        <a:lstStyle/>
        <a:p>
          <a:r>
            <a:rPr lang="es-MX" sz="2000" b="1" strike="sngStrike" dirty="0">
              <a:effectLst>
                <a:outerShdw blurRad="38100" dist="38100" dir="2700000" algn="tl">
                  <a:srgbClr val="000000">
                    <a:alpha val="43137"/>
                  </a:srgbClr>
                </a:outerShdw>
              </a:effectLst>
            </a:rPr>
            <a:t>Criterio 12/09</a:t>
          </a:r>
        </a:p>
        <a:p>
          <a:r>
            <a:rPr lang="es-MX" sz="2000" b="1" strike="noStrike" dirty="0"/>
            <a:t>Número de cuenta bancaria de los sujetos obligados </a:t>
          </a:r>
          <a:r>
            <a:rPr lang="es-MX" sz="2000" b="1" strike="sngStrike" dirty="0"/>
            <a:t>es clasificado por tratarse de información reservada.</a:t>
          </a:r>
        </a:p>
        <a:p>
          <a:r>
            <a:rPr lang="es-MX" sz="1600" strike="sngStrike" dirty="0"/>
            <a:t>Con fundamento en lo dispuesto en el artículo 13, fracción V de la Ley, en razón de que con su difusión cualquier persona pudiera realizar conductas tipificadas como delitos -fraude, acceso ilícito a sistemas informáticos, falsificación de títulos de crédito- con lo que se ocasionaría un serio perjuicio a las actividades de prevención de los delitos</a:t>
          </a:r>
          <a:r>
            <a:rPr lang="es-MX" sz="1600" strike="noStrike" dirty="0"/>
            <a:t> ES PÚBLICO</a:t>
          </a:r>
          <a:endParaRPr lang="es-MX" sz="1600" strike="sngStrike" dirty="0"/>
        </a:p>
      </dgm:t>
    </dgm:pt>
    <dgm:pt modelId="{070403B1-46FC-4507-A34B-C1996266A193}" type="parTrans" cxnId="{1ECF1687-C10A-466F-BE60-1972E3BE27FD}">
      <dgm:prSet/>
      <dgm:spPr/>
      <dgm:t>
        <a:bodyPr/>
        <a:lstStyle/>
        <a:p>
          <a:endParaRPr lang="es-MX" sz="1800"/>
        </a:p>
      </dgm:t>
    </dgm:pt>
    <dgm:pt modelId="{E2C51569-0D8E-4B98-AA55-F68F386DAF1B}" type="sibTrans" cxnId="{1ECF1687-C10A-466F-BE60-1972E3BE27FD}">
      <dgm:prSet/>
      <dgm:spPr/>
      <dgm:t>
        <a:bodyPr/>
        <a:lstStyle/>
        <a:p>
          <a:endParaRPr lang="es-MX" sz="1800"/>
        </a:p>
      </dgm:t>
    </dgm:pt>
    <dgm:pt modelId="{54B5DDD4-6EEE-4392-8103-DB80601C0CD0}" type="pres">
      <dgm:prSet presAssocID="{56C072C9-DDA8-4C60-BB7C-B80F955BD722}" presName="Name0" presStyleCnt="0">
        <dgm:presLayoutVars>
          <dgm:chMax val="2"/>
          <dgm:chPref val="2"/>
          <dgm:dir/>
          <dgm:animOne/>
          <dgm:resizeHandles val="exact"/>
        </dgm:presLayoutVars>
      </dgm:prSet>
      <dgm:spPr/>
    </dgm:pt>
    <dgm:pt modelId="{B2D8F3BA-AEC1-451E-8729-032939ACC17F}" type="pres">
      <dgm:prSet presAssocID="{56C072C9-DDA8-4C60-BB7C-B80F955BD722}" presName="Background" presStyleLbl="bgImgPlace1" presStyleIdx="0" presStyleCnt="1"/>
      <dgm:spPr/>
    </dgm:pt>
    <dgm:pt modelId="{1BA21550-14BD-4C2E-9A1B-53FFB79899D5}" type="pres">
      <dgm:prSet presAssocID="{56C072C9-DDA8-4C60-BB7C-B80F955BD722}" presName="ParentText1" presStyleLbl="revTx" presStyleIdx="0" presStyleCnt="2" custLinFactNeighborY="-7644">
        <dgm:presLayoutVars>
          <dgm:chMax val="0"/>
          <dgm:chPref val="0"/>
          <dgm:bulletEnabled val="1"/>
        </dgm:presLayoutVars>
      </dgm:prSet>
      <dgm:spPr/>
    </dgm:pt>
    <dgm:pt modelId="{24BC7D7F-244B-42DD-B9C9-641941182486}" type="pres">
      <dgm:prSet presAssocID="{56C072C9-DDA8-4C60-BB7C-B80F955BD722}" presName="ParentText2" presStyleLbl="revTx" presStyleIdx="1" presStyleCnt="2" custLinFactNeighborY="-7644">
        <dgm:presLayoutVars>
          <dgm:chMax val="0"/>
          <dgm:chPref val="0"/>
          <dgm:bulletEnabled val="1"/>
        </dgm:presLayoutVars>
      </dgm:prSet>
      <dgm:spPr/>
    </dgm:pt>
    <dgm:pt modelId="{83621238-6D51-4430-8630-562B5B0E33BD}" type="pres">
      <dgm:prSet presAssocID="{56C072C9-DDA8-4C60-BB7C-B80F955BD722}" presName="Plus" presStyleLbl="alignNode1" presStyleIdx="0" presStyleCnt="2"/>
      <dgm:spPr/>
    </dgm:pt>
    <dgm:pt modelId="{B8B79633-40AA-43BC-8F9B-43BD3CB39D8D}" type="pres">
      <dgm:prSet presAssocID="{56C072C9-DDA8-4C60-BB7C-B80F955BD722}" presName="Minus" presStyleLbl="alignNode1" presStyleIdx="1" presStyleCnt="2"/>
      <dgm:spPr/>
    </dgm:pt>
    <dgm:pt modelId="{FE080B1C-23B3-425F-89E6-ED54418E93FF}" type="pres">
      <dgm:prSet presAssocID="{56C072C9-DDA8-4C60-BB7C-B80F955BD722}" presName="Divider" presStyleLbl="parChTrans1D1" presStyleIdx="0" presStyleCnt="1"/>
      <dgm:spPr/>
    </dgm:pt>
  </dgm:ptLst>
  <dgm:cxnLst>
    <dgm:cxn modelId="{98F7B420-0104-4BED-88C3-F60C088C53DA}" type="presOf" srcId="{D7F07267-3342-41E8-99BD-8802BB0D983F}" destId="{24BC7D7F-244B-42DD-B9C9-641941182486}" srcOrd="0" destOrd="0" presId="urn:microsoft.com/office/officeart/2009/3/layout/PlusandMinus"/>
    <dgm:cxn modelId="{1ECF1687-C10A-466F-BE60-1972E3BE27FD}" srcId="{56C072C9-DDA8-4C60-BB7C-B80F955BD722}" destId="{D7F07267-3342-41E8-99BD-8802BB0D983F}" srcOrd="1" destOrd="0" parTransId="{070403B1-46FC-4507-A34B-C1996266A193}" sibTransId="{E2C51569-0D8E-4B98-AA55-F68F386DAF1B}"/>
    <dgm:cxn modelId="{B5A698A7-0B4D-479F-9849-B44900C55785}" srcId="{56C072C9-DDA8-4C60-BB7C-B80F955BD722}" destId="{C599120E-B74B-4BC7-A4D4-198B9E532EAD}" srcOrd="0" destOrd="0" parTransId="{6C0310EA-F78D-4C02-A79E-556255E156ED}" sibTransId="{2B8E88C6-4898-46AA-9755-B9F28E428ECB}"/>
    <dgm:cxn modelId="{82AC68DF-CF35-4AB5-8629-4C48803297EB}" type="presOf" srcId="{C599120E-B74B-4BC7-A4D4-198B9E532EAD}" destId="{1BA21550-14BD-4C2E-9A1B-53FFB79899D5}" srcOrd="0" destOrd="0" presId="urn:microsoft.com/office/officeart/2009/3/layout/PlusandMinus"/>
    <dgm:cxn modelId="{4D7812E7-7D95-4DC0-AF50-ED4F5561E3DE}" type="presOf" srcId="{56C072C9-DDA8-4C60-BB7C-B80F955BD722}" destId="{54B5DDD4-6EEE-4392-8103-DB80601C0CD0}" srcOrd="0" destOrd="0" presId="urn:microsoft.com/office/officeart/2009/3/layout/PlusandMinus"/>
    <dgm:cxn modelId="{09A8749B-31FE-4CE8-8387-CDE2AE90C058}" type="presParOf" srcId="{54B5DDD4-6EEE-4392-8103-DB80601C0CD0}" destId="{B2D8F3BA-AEC1-451E-8729-032939ACC17F}" srcOrd="0" destOrd="0" presId="urn:microsoft.com/office/officeart/2009/3/layout/PlusandMinus"/>
    <dgm:cxn modelId="{F4E7D8FB-E7AE-42D7-80DC-F1605A76FC05}" type="presParOf" srcId="{54B5DDD4-6EEE-4392-8103-DB80601C0CD0}" destId="{1BA21550-14BD-4C2E-9A1B-53FFB79899D5}" srcOrd="1" destOrd="0" presId="urn:microsoft.com/office/officeart/2009/3/layout/PlusandMinus"/>
    <dgm:cxn modelId="{8321DA2A-01A2-4185-A7FE-C00E6A7BE7BB}" type="presParOf" srcId="{54B5DDD4-6EEE-4392-8103-DB80601C0CD0}" destId="{24BC7D7F-244B-42DD-B9C9-641941182486}" srcOrd="2" destOrd="0" presId="urn:microsoft.com/office/officeart/2009/3/layout/PlusandMinus"/>
    <dgm:cxn modelId="{1358A2CC-BDAD-4D0E-8115-EE9416E878A3}" type="presParOf" srcId="{54B5DDD4-6EEE-4392-8103-DB80601C0CD0}" destId="{83621238-6D51-4430-8630-562B5B0E33BD}" srcOrd="3" destOrd="0" presId="urn:microsoft.com/office/officeart/2009/3/layout/PlusandMinus"/>
    <dgm:cxn modelId="{CCFC65E7-0DA0-4ABA-B568-51B97F361F72}" type="presParOf" srcId="{54B5DDD4-6EEE-4392-8103-DB80601C0CD0}" destId="{B8B79633-40AA-43BC-8F9B-43BD3CB39D8D}" srcOrd="4" destOrd="0" presId="urn:microsoft.com/office/officeart/2009/3/layout/PlusandMinus"/>
    <dgm:cxn modelId="{C986B1F9-ED44-4E20-9181-DD24EFBEADB5}" type="presParOf" srcId="{54B5DDD4-6EEE-4392-8103-DB80601C0CD0}" destId="{FE080B1C-23B3-425F-89E6-ED54418E93FF}"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49F47C9-DB4D-4D66-A09C-0EA274EDDF8E}"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s-MX"/>
        </a:p>
      </dgm:t>
    </dgm:pt>
    <dgm:pt modelId="{777C863C-FAC5-4CEA-81B1-E6C5585B2CDA}">
      <dgm:prSet phldrT="[Texto]" custT="1"/>
      <dgm:spPr/>
      <dgm:t>
        <a:bodyPr/>
        <a:lstStyle/>
        <a:p>
          <a:r>
            <a:rPr lang="es-MX" sz="3600" b="1" dirty="0">
              <a:effectLst>
                <a:outerShdw blurRad="38100" dist="38100" dir="2700000" algn="tl">
                  <a:srgbClr val="000000">
                    <a:alpha val="43137"/>
                  </a:srgbClr>
                </a:outerShdw>
              </a:effectLst>
            </a:rPr>
            <a:t>Datos personales</a:t>
          </a:r>
        </a:p>
      </dgm:t>
    </dgm:pt>
    <dgm:pt modelId="{018876F5-72E4-44D3-8730-4162A3023997}" type="parTrans" cxnId="{05B7C0E2-68FD-4990-80F9-68A41E6CFACF}">
      <dgm:prSet/>
      <dgm:spPr/>
      <dgm:t>
        <a:bodyPr/>
        <a:lstStyle/>
        <a:p>
          <a:endParaRPr lang="es-MX"/>
        </a:p>
      </dgm:t>
    </dgm:pt>
    <dgm:pt modelId="{C255B821-52C4-4B04-9C64-4DF36D5299AA}" type="sibTrans" cxnId="{05B7C0E2-68FD-4990-80F9-68A41E6CFACF}">
      <dgm:prSet/>
      <dgm:spPr/>
      <dgm:t>
        <a:bodyPr/>
        <a:lstStyle/>
        <a:p>
          <a:endParaRPr lang="es-MX"/>
        </a:p>
      </dgm:t>
    </dgm:pt>
    <dgm:pt modelId="{0424FC9B-926E-4340-B86E-39020C52FCE5}">
      <dgm:prSet/>
      <dgm:spPr/>
      <dgm:t>
        <a:bodyPr/>
        <a:lstStyle/>
        <a:p>
          <a:endParaRPr lang="es-MX" dirty="0"/>
        </a:p>
      </dgm:t>
    </dgm:pt>
    <dgm:pt modelId="{F78B38DA-07A7-416F-9836-DB495C116E3F}" type="parTrans" cxnId="{E6086F46-1143-4D64-BFB8-80BE11C46FBA}">
      <dgm:prSet/>
      <dgm:spPr/>
      <dgm:t>
        <a:bodyPr/>
        <a:lstStyle/>
        <a:p>
          <a:endParaRPr lang="es-MX"/>
        </a:p>
      </dgm:t>
    </dgm:pt>
    <dgm:pt modelId="{74682141-1002-492A-9FDA-7CBD3DE5F8E1}" type="sibTrans" cxnId="{E6086F46-1143-4D64-BFB8-80BE11C46FBA}">
      <dgm:prSet/>
      <dgm:spPr/>
      <dgm:t>
        <a:bodyPr/>
        <a:lstStyle/>
        <a:p>
          <a:endParaRPr lang="es-MX"/>
        </a:p>
      </dgm:t>
    </dgm:pt>
    <dgm:pt modelId="{366BF318-39D2-460E-8436-123F24741311}">
      <dgm:prSet custT="1"/>
      <dgm:spPr/>
      <dgm:t>
        <a:bodyPr/>
        <a:lstStyle/>
        <a:p>
          <a:r>
            <a:rPr lang="es-MX" sz="2000" b="1" dirty="0">
              <a:effectLst>
                <a:outerShdw blurRad="38100" dist="38100" dir="2700000" algn="tl">
                  <a:srgbClr val="000000">
                    <a:alpha val="43137"/>
                  </a:srgbClr>
                </a:outerShdw>
              </a:effectLst>
            </a:rPr>
            <a:t>Criterio 24/10</a:t>
          </a:r>
        </a:p>
        <a:p>
          <a:r>
            <a:rPr lang="es-MX" sz="2000" b="1" dirty="0">
              <a:effectLst>
                <a:outerShdw blurRad="38100" dist="38100" dir="2700000" algn="tl">
                  <a:srgbClr val="000000">
                    <a:alpha val="43137"/>
                  </a:srgbClr>
                </a:outerShdw>
              </a:effectLst>
            </a:rPr>
            <a:t>Ante solicitudes de acceso a hojas únicas de servicios, por personas distintas a su titular, procede el otorgamiento de una versión pública</a:t>
          </a:r>
          <a:endParaRPr lang="es-MX" sz="2000" b="1" dirty="0">
            <a:effectLst/>
          </a:endParaRPr>
        </a:p>
      </dgm:t>
    </dgm:pt>
    <dgm:pt modelId="{0A23AACF-E8E8-47F1-8E51-3C1818B180CF}" type="parTrans" cxnId="{047A9CCD-6D81-46BC-968E-BE67EC9203F8}">
      <dgm:prSet/>
      <dgm:spPr/>
      <dgm:t>
        <a:bodyPr/>
        <a:lstStyle/>
        <a:p>
          <a:endParaRPr lang="es-MX"/>
        </a:p>
      </dgm:t>
    </dgm:pt>
    <dgm:pt modelId="{91F42452-27F5-4602-B4F4-965C17D1995C}" type="sibTrans" cxnId="{047A9CCD-6D81-46BC-968E-BE67EC9203F8}">
      <dgm:prSet/>
      <dgm:spPr/>
      <dgm:t>
        <a:bodyPr/>
        <a:lstStyle/>
        <a:p>
          <a:endParaRPr lang="es-MX"/>
        </a:p>
      </dgm:t>
    </dgm:pt>
    <dgm:pt modelId="{DBDCF2C0-6A2D-457B-9F36-B9661F393FC0}">
      <dgm:prSet custT="1"/>
      <dgm:spPr/>
      <dgm:t>
        <a:bodyPr/>
        <a:lstStyle/>
        <a:p>
          <a:r>
            <a:rPr lang="es-MX" sz="1800" b="1" dirty="0">
              <a:effectLst/>
            </a:rPr>
            <a:t>Criterio 9/09: Registro Federal de Contribuyentes (RFC) de las personas físicas es un dato personal confidencial.</a:t>
          </a:r>
        </a:p>
        <a:p>
          <a:r>
            <a:rPr lang="es-MX" sz="1800" b="1" dirty="0">
              <a:effectLst/>
            </a:rPr>
            <a:t>Criterio 1/14: Denominación o razón social, y Registro Federal de Contribuyentes de personas morales, no constituyen información confidencial</a:t>
          </a:r>
        </a:p>
      </dgm:t>
    </dgm:pt>
    <dgm:pt modelId="{3CE1EFDE-0900-4839-8194-EB900FCF9678}" type="sibTrans" cxnId="{88B6FBEA-F0F3-4AC8-AC03-FE826CCAF4F9}">
      <dgm:prSet/>
      <dgm:spPr/>
      <dgm:t>
        <a:bodyPr/>
        <a:lstStyle/>
        <a:p>
          <a:endParaRPr lang="es-MX"/>
        </a:p>
      </dgm:t>
    </dgm:pt>
    <dgm:pt modelId="{B7878920-C2BE-4FD8-A5B8-A0E9D7896FB2}" type="parTrans" cxnId="{88B6FBEA-F0F3-4AC8-AC03-FE826CCAF4F9}">
      <dgm:prSet/>
      <dgm:spPr/>
      <dgm:t>
        <a:bodyPr/>
        <a:lstStyle/>
        <a:p>
          <a:endParaRPr lang="es-MX"/>
        </a:p>
      </dgm:t>
    </dgm:pt>
    <dgm:pt modelId="{2594FCDC-55E5-4F0D-98B0-8AF090D9A7DA}">
      <dgm:prSet custT="1"/>
      <dgm:spPr/>
      <dgm:t>
        <a:bodyPr/>
        <a:lstStyle/>
        <a:p>
          <a:r>
            <a:rPr lang="es-MX" sz="2000" b="1" u="none" dirty="0">
              <a:effectLst/>
            </a:rPr>
            <a:t>Criterio 3/10</a:t>
          </a:r>
        </a:p>
        <a:p>
          <a:r>
            <a:rPr lang="es-MX" sz="2000" b="1" dirty="0">
              <a:effectLst/>
            </a:rPr>
            <a:t>Clave Única de Registro de Población (CURP) es un dato personal confidencial</a:t>
          </a:r>
        </a:p>
      </dgm:t>
    </dgm:pt>
    <dgm:pt modelId="{01B664A3-71B7-4E05-9CCC-6B976344DA6C}" type="sibTrans" cxnId="{F7D4232E-368D-42EC-BD4D-02AAC7178414}">
      <dgm:prSet/>
      <dgm:spPr/>
      <dgm:t>
        <a:bodyPr/>
        <a:lstStyle/>
        <a:p>
          <a:endParaRPr lang="es-MX"/>
        </a:p>
      </dgm:t>
    </dgm:pt>
    <dgm:pt modelId="{1B07C988-71F9-465C-BA21-90053230811E}" type="parTrans" cxnId="{F7D4232E-368D-42EC-BD4D-02AAC7178414}">
      <dgm:prSet/>
      <dgm:spPr/>
      <dgm:t>
        <a:bodyPr/>
        <a:lstStyle/>
        <a:p>
          <a:endParaRPr lang="es-MX"/>
        </a:p>
      </dgm:t>
    </dgm:pt>
    <dgm:pt modelId="{C905BDED-8CF3-48FE-9592-189666880D0D}">
      <dgm:prSet custT="1"/>
      <dgm:spPr/>
      <dgm:t>
        <a:bodyPr/>
        <a:lstStyle/>
        <a:p>
          <a:r>
            <a:rPr lang="es-MX" sz="2000" b="1" dirty="0">
              <a:effectLst>
                <a:outerShdw blurRad="38100" dist="38100" dir="2700000" algn="tl">
                  <a:srgbClr val="000000">
                    <a:alpha val="43137"/>
                  </a:srgbClr>
                </a:outerShdw>
              </a:effectLst>
            </a:rPr>
            <a:t>Criterio 1/13</a:t>
          </a:r>
        </a:p>
        <a:p>
          <a:r>
            <a:rPr lang="es-MX" sz="2000" b="1" dirty="0"/>
            <a:t>Fotografía de una persona física que conste en su título o cédula profesional no es susceptible de clasificarse con carácter de confidencial</a:t>
          </a:r>
          <a:endParaRPr lang="es-MX" sz="2000" dirty="0"/>
        </a:p>
      </dgm:t>
    </dgm:pt>
    <dgm:pt modelId="{8ACDD50F-B1C7-4305-AA1B-1D0EF2DE5C53}" type="parTrans" cxnId="{8C1D08B2-ECFE-486E-89DD-0CE229E4F6C1}">
      <dgm:prSet/>
      <dgm:spPr/>
      <dgm:t>
        <a:bodyPr/>
        <a:lstStyle/>
        <a:p>
          <a:endParaRPr lang="es-MX"/>
        </a:p>
      </dgm:t>
    </dgm:pt>
    <dgm:pt modelId="{EB3D63ED-C279-4E2C-85F9-24D6D96C00C4}" type="sibTrans" cxnId="{8C1D08B2-ECFE-486E-89DD-0CE229E4F6C1}">
      <dgm:prSet/>
      <dgm:spPr/>
      <dgm:t>
        <a:bodyPr/>
        <a:lstStyle/>
        <a:p>
          <a:endParaRPr lang="es-MX"/>
        </a:p>
      </dgm:t>
    </dgm:pt>
    <dgm:pt modelId="{A03FDBA1-5D4E-4C20-A46C-9E5C9EE95D7E}" type="pres">
      <dgm:prSet presAssocID="{E49F47C9-DB4D-4D66-A09C-0EA274EDDF8E}" presName="diagram" presStyleCnt="0">
        <dgm:presLayoutVars>
          <dgm:chMax val="1"/>
          <dgm:dir/>
          <dgm:animLvl val="ctr"/>
          <dgm:resizeHandles val="exact"/>
        </dgm:presLayoutVars>
      </dgm:prSet>
      <dgm:spPr/>
    </dgm:pt>
    <dgm:pt modelId="{7B3FB196-C3B4-4B75-AC6D-167AC8C0F5E4}" type="pres">
      <dgm:prSet presAssocID="{E49F47C9-DB4D-4D66-A09C-0EA274EDDF8E}" presName="matrix" presStyleCnt="0"/>
      <dgm:spPr/>
    </dgm:pt>
    <dgm:pt modelId="{274645AC-2195-4D33-A3BD-BCB9AEED0270}" type="pres">
      <dgm:prSet presAssocID="{E49F47C9-DB4D-4D66-A09C-0EA274EDDF8E}" presName="tile1" presStyleLbl="node1" presStyleIdx="0" presStyleCnt="4"/>
      <dgm:spPr/>
    </dgm:pt>
    <dgm:pt modelId="{67218A99-C4C4-43F7-AC4D-F0485707AD99}" type="pres">
      <dgm:prSet presAssocID="{E49F47C9-DB4D-4D66-A09C-0EA274EDDF8E}" presName="tile1text" presStyleLbl="node1" presStyleIdx="0" presStyleCnt="4">
        <dgm:presLayoutVars>
          <dgm:chMax val="0"/>
          <dgm:chPref val="0"/>
          <dgm:bulletEnabled val="1"/>
        </dgm:presLayoutVars>
      </dgm:prSet>
      <dgm:spPr/>
    </dgm:pt>
    <dgm:pt modelId="{512AF5D4-9BB8-4E33-A7A2-7C16530CD42A}" type="pres">
      <dgm:prSet presAssocID="{E49F47C9-DB4D-4D66-A09C-0EA274EDDF8E}" presName="tile2" presStyleLbl="node1" presStyleIdx="1" presStyleCnt="4"/>
      <dgm:spPr/>
    </dgm:pt>
    <dgm:pt modelId="{4C8A2585-3542-49AF-BB71-1FEB8F41F8E4}" type="pres">
      <dgm:prSet presAssocID="{E49F47C9-DB4D-4D66-A09C-0EA274EDDF8E}" presName="tile2text" presStyleLbl="node1" presStyleIdx="1" presStyleCnt="4">
        <dgm:presLayoutVars>
          <dgm:chMax val="0"/>
          <dgm:chPref val="0"/>
          <dgm:bulletEnabled val="1"/>
        </dgm:presLayoutVars>
      </dgm:prSet>
      <dgm:spPr/>
    </dgm:pt>
    <dgm:pt modelId="{7E573E3A-8CC5-4595-96C3-996C720C2D55}" type="pres">
      <dgm:prSet presAssocID="{E49F47C9-DB4D-4D66-A09C-0EA274EDDF8E}" presName="tile3" presStyleLbl="node1" presStyleIdx="2" presStyleCnt="4"/>
      <dgm:spPr/>
    </dgm:pt>
    <dgm:pt modelId="{4D10C919-9359-4C11-8572-76FC1D4C1A07}" type="pres">
      <dgm:prSet presAssocID="{E49F47C9-DB4D-4D66-A09C-0EA274EDDF8E}" presName="tile3text" presStyleLbl="node1" presStyleIdx="2" presStyleCnt="4">
        <dgm:presLayoutVars>
          <dgm:chMax val="0"/>
          <dgm:chPref val="0"/>
          <dgm:bulletEnabled val="1"/>
        </dgm:presLayoutVars>
      </dgm:prSet>
      <dgm:spPr/>
    </dgm:pt>
    <dgm:pt modelId="{1B056A70-31A5-4459-B269-27C78873BAED}" type="pres">
      <dgm:prSet presAssocID="{E49F47C9-DB4D-4D66-A09C-0EA274EDDF8E}" presName="tile4" presStyleLbl="node1" presStyleIdx="3" presStyleCnt="4"/>
      <dgm:spPr/>
    </dgm:pt>
    <dgm:pt modelId="{445CAC37-AC77-4916-AD56-708C77DF8265}" type="pres">
      <dgm:prSet presAssocID="{E49F47C9-DB4D-4D66-A09C-0EA274EDDF8E}" presName="tile4text" presStyleLbl="node1" presStyleIdx="3" presStyleCnt="4">
        <dgm:presLayoutVars>
          <dgm:chMax val="0"/>
          <dgm:chPref val="0"/>
          <dgm:bulletEnabled val="1"/>
        </dgm:presLayoutVars>
      </dgm:prSet>
      <dgm:spPr/>
    </dgm:pt>
    <dgm:pt modelId="{2C8480EA-B6B6-4460-B4F4-735A980D9135}" type="pres">
      <dgm:prSet presAssocID="{E49F47C9-DB4D-4D66-A09C-0EA274EDDF8E}" presName="centerTile" presStyleLbl="fgShp" presStyleIdx="0" presStyleCnt="1">
        <dgm:presLayoutVars>
          <dgm:chMax val="0"/>
          <dgm:chPref val="0"/>
        </dgm:presLayoutVars>
      </dgm:prSet>
      <dgm:spPr/>
    </dgm:pt>
  </dgm:ptLst>
  <dgm:cxnLst>
    <dgm:cxn modelId="{4E9DB50B-4D1D-406A-9E41-DAD2990AE0A7}" type="presOf" srcId="{DBDCF2C0-6A2D-457B-9F36-B9661F393FC0}" destId="{274645AC-2195-4D33-A3BD-BCB9AEED0270}" srcOrd="0" destOrd="0" presId="urn:microsoft.com/office/officeart/2005/8/layout/matrix1"/>
    <dgm:cxn modelId="{F7D4232E-368D-42EC-BD4D-02AAC7178414}" srcId="{777C863C-FAC5-4CEA-81B1-E6C5585B2CDA}" destId="{2594FCDC-55E5-4F0D-98B0-8AF090D9A7DA}" srcOrd="1" destOrd="0" parTransId="{1B07C988-71F9-465C-BA21-90053230811E}" sibTransId="{01B664A3-71B7-4E05-9CCC-6B976344DA6C}"/>
    <dgm:cxn modelId="{87D17532-81FE-4788-ADAD-60ABBFEAA3DE}" type="presOf" srcId="{C905BDED-8CF3-48FE-9592-189666880D0D}" destId="{1B056A70-31A5-4459-B269-27C78873BAED}" srcOrd="0" destOrd="0" presId="urn:microsoft.com/office/officeart/2005/8/layout/matrix1"/>
    <dgm:cxn modelId="{2307685E-1697-46C2-9B02-A730ABDEAFA9}" type="presOf" srcId="{E49F47C9-DB4D-4D66-A09C-0EA274EDDF8E}" destId="{A03FDBA1-5D4E-4C20-A46C-9E5C9EE95D7E}" srcOrd="0" destOrd="0" presId="urn:microsoft.com/office/officeart/2005/8/layout/matrix1"/>
    <dgm:cxn modelId="{7F040761-A801-4449-B0A8-46D79DE30A8A}" type="presOf" srcId="{777C863C-FAC5-4CEA-81B1-E6C5585B2CDA}" destId="{2C8480EA-B6B6-4460-B4F4-735A980D9135}" srcOrd="0" destOrd="0" presId="urn:microsoft.com/office/officeart/2005/8/layout/matrix1"/>
    <dgm:cxn modelId="{E6086F46-1143-4D64-BFB8-80BE11C46FBA}" srcId="{E49F47C9-DB4D-4D66-A09C-0EA274EDDF8E}" destId="{0424FC9B-926E-4340-B86E-39020C52FCE5}" srcOrd="1" destOrd="0" parTransId="{F78B38DA-07A7-416F-9836-DB495C116E3F}" sibTransId="{74682141-1002-492A-9FDA-7CBD3DE5F8E1}"/>
    <dgm:cxn modelId="{597B454C-BA1E-4B1C-9126-AC85B2041A5F}" type="presOf" srcId="{DBDCF2C0-6A2D-457B-9F36-B9661F393FC0}" destId="{67218A99-C4C4-43F7-AC4D-F0485707AD99}" srcOrd="1" destOrd="0" presId="urn:microsoft.com/office/officeart/2005/8/layout/matrix1"/>
    <dgm:cxn modelId="{D2E48381-DFD1-4B69-AFC0-014A9AB96EB3}" type="presOf" srcId="{C905BDED-8CF3-48FE-9592-189666880D0D}" destId="{445CAC37-AC77-4916-AD56-708C77DF8265}" srcOrd="1" destOrd="0" presId="urn:microsoft.com/office/officeart/2005/8/layout/matrix1"/>
    <dgm:cxn modelId="{19F8D28C-3F3D-448E-BB1C-2E6559D78070}" type="presOf" srcId="{366BF318-39D2-460E-8436-123F24741311}" destId="{7E573E3A-8CC5-4595-96C3-996C720C2D55}" srcOrd="0" destOrd="0" presId="urn:microsoft.com/office/officeart/2005/8/layout/matrix1"/>
    <dgm:cxn modelId="{9E9BA291-64B8-4DC2-AD7A-A7A9A712AF18}" type="presOf" srcId="{2594FCDC-55E5-4F0D-98B0-8AF090D9A7DA}" destId="{4C8A2585-3542-49AF-BB71-1FEB8F41F8E4}" srcOrd="1" destOrd="0" presId="urn:microsoft.com/office/officeart/2005/8/layout/matrix1"/>
    <dgm:cxn modelId="{8C1D08B2-ECFE-486E-89DD-0CE229E4F6C1}" srcId="{777C863C-FAC5-4CEA-81B1-E6C5585B2CDA}" destId="{C905BDED-8CF3-48FE-9592-189666880D0D}" srcOrd="3" destOrd="0" parTransId="{8ACDD50F-B1C7-4305-AA1B-1D0EF2DE5C53}" sibTransId="{EB3D63ED-C279-4E2C-85F9-24D6D96C00C4}"/>
    <dgm:cxn modelId="{8CDAA0B6-6B9D-4CAB-ABB7-1F3569A26A77}" type="presOf" srcId="{366BF318-39D2-460E-8436-123F24741311}" destId="{4D10C919-9359-4C11-8572-76FC1D4C1A07}" srcOrd="1" destOrd="0" presId="urn:microsoft.com/office/officeart/2005/8/layout/matrix1"/>
    <dgm:cxn modelId="{D66197C8-FB35-4ADE-BC74-0A3BAF21AAA2}" type="presOf" srcId="{2594FCDC-55E5-4F0D-98B0-8AF090D9A7DA}" destId="{512AF5D4-9BB8-4E33-A7A2-7C16530CD42A}" srcOrd="0" destOrd="0" presId="urn:microsoft.com/office/officeart/2005/8/layout/matrix1"/>
    <dgm:cxn modelId="{047A9CCD-6D81-46BC-968E-BE67EC9203F8}" srcId="{777C863C-FAC5-4CEA-81B1-E6C5585B2CDA}" destId="{366BF318-39D2-460E-8436-123F24741311}" srcOrd="2" destOrd="0" parTransId="{0A23AACF-E8E8-47F1-8E51-3C1818B180CF}" sibTransId="{91F42452-27F5-4602-B4F4-965C17D1995C}"/>
    <dgm:cxn modelId="{05B7C0E2-68FD-4990-80F9-68A41E6CFACF}" srcId="{E49F47C9-DB4D-4D66-A09C-0EA274EDDF8E}" destId="{777C863C-FAC5-4CEA-81B1-E6C5585B2CDA}" srcOrd="0" destOrd="0" parTransId="{018876F5-72E4-44D3-8730-4162A3023997}" sibTransId="{C255B821-52C4-4B04-9C64-4DF36D5299AA}"/>
    <dgm:cxn modelId="{88B6FBEA-F0F3-4AC8-AC03-FE826CCAF4F9}" srcId="{777C863C-FAC5-4CEA-81B1-E6C5585B2CDA}" destId="{DBDCF2C0-6A2D-457B-9F36-B9661F393FC0}" srcOrd="0" destOrd="0" parTransId="{B7878920-C2BE-4FD8-A5B8-A0E9D7896FB2}" sibTransId="{3CE1EFDE-0900-4839-8194-EB900FCF9678}"/>
    <dgm:cxn modelId="{EE1D6267-6AB7-4C2F-9E4E-40B6DC195B6B}" type="presParOf" srcId="{A03FDBA1-5D4E-4C20-A46C-9E5C9EE95D7E}" destId="{7B3FB196-C3B4-4B75-AC6D-167AC8C0F5E4}" srcOrd="0" destOrd="0" presId="urn:microsoft.com/office/officeart/2005/8/layout/matrix1"/>
    <dgm:cxn modelId="{DECF9C6C-8C95-44AF-A86E-8714AE981C59}" type="presParOf" srcId="{7B3FB196-C3B4-4B75-AC6D-167AC8C0F5E4}" destId="{274645AC-2195-4D33-A3BD-BCB9AEED0270}" srcOrd="0" destOrd="0" presId="urn:microsoft.com/office/officeart/2005/8/layout/matrix1"/>
    <dgm:cxn modelId="{DA93E5F5-436D-4CFC-BD6F-E75421EAD086}" type="presParOf" srcId="{7B3FB196-C3B4-4B75-AC6D-167AC8C0F5E4}" destId="{67218A99-C4C4-43F7-AC4D-F0485707AD99}" srcOrd="1" destOrd="0" presId="urn:microsoft.com/office/officeart/2005/8/layout/matrix1"/>
    <dgm:cxn modelId="{E436FC79-189D-4265-AA99-999AA60C9ED8}" type="presParOf" srcId="{7B3FB196-C3B4-4B75-AC6D-167AC8C0F5E4}" destId="{512AF5D4-9BB8-4E33-A7A2-7C16530CD42A}" srcOrd="2" destOrd="0" presId="urn:microsoft.com/office/officeart/2005/8/layout/matrix1"/>
    <dgm:cxn modelId="{A2A9566F-6BFB-4051-8319-B0EFE0B76B5F}" type="presParOf" srcId="{7B3FB196-C3B4-4B75-AC6D-167AC8C0F5E4}" destId="{4C8A2585-3542-49AF-BB71-1FEB8F41F8E4}" srcOrd="3" destOrd="0" presId="urn:microsoft.com/office/officeart/2005/8/layout/matrix1"/>
    <dgm:cxn modelId="{DC010DCD-443B-42DE-B499-AD895134D6AB}" type="presParOf" srcId="{7B3FB196-C3B4-4B75-AC6D-167AC8C0F5E4}" destId="{7E573E3A-8CC5-4595-96C3-996C720C2D55}" srcOrd="4" destOrd="0" presId="urn:microsoft.com/office/officeart/2005/8/layout/matrix1"/>
    <dgm:cxn modelId="{AA31AE31-0EA3-4094-BDFA-6B0BB58A5F4E}" type="presParOf" srcId="{7B3FB196-C3B4-4B75-AC6D-167AC8C0F5E4}" destId="{4D10C919-9359-4C11-8572-76FC1D4C1A07}" srcOrd="5" destOrd="0" presId="urn:microsoft.com/office/officeart/2005/8/layout/matrix1"/>
    <dgm:cxn modelId="{707D99B3-1E1E-4A3E-92E2-7F69FC0730AE}" type="presParOf" srcId="{7B3FB196-C3B4-4B75-AC6D-167AC8C0F5E4}" destId="{1B056A70-31A5-4459-B269-27C78873BAED}" srcOrd="6" destOrd="0" presId="urn:microsoft.com/office/officeart/2005/8/layout/matrix1"/>
    <dgm:cxn modelId="{A49B73E6-F18E-4318-8D8C-A6B7520B6C69}" type="presParOf" srcId="{7B3FB196-C3B4-4B75-AC6D-167AC8C0F5E4}" destId="{445CAC37-AC77-4916-AD56-708C77DF8265}" srcOrd="7" destOrd="0" presId="urn:microsoft.com/office/officeart/2005/8/layout/matrix1"/>
    <dgm:cxn modelId="{9BBD4968-848C-499A-929C-3C271104A7F3}" type="presParOf" srcId="{A03FDBA1-5D4E-4C20-A46C-9E5C9EE95D7E}" destId="{2C8480EA-B6B6-4460-B4F4-735A980D913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EC47DD3-793A-438D-9BA7-54DA31D7BC45}" type="doc">
      <dgm:prSet loTypeId="urn:microsoft.com/office/officeart/2005/8/layout/hList3" loCatId="list" qsTypeId="urn:microsoft.com/office/officeart/2005/8/quickstyle/simple3" qsCatId="simple" csTypeId="urn:microsoft.com/office/officeart/2005/8/colors/colorful5" csCatId="colorful" phldr="1"/>
      <dgm:spPr/>
      <dgm:t>
        <a:bodyPr/>
        <a:lstStyle/>
        <a:p>
          <a:endParaRPr lang="es-MX"/>
        </a:p>
      </dgm:t>
    </dgm:pt>
    <dgm:pt modelId="{E16A91EE-42D8-4627-9215-D7F016D0FEC5}">
      <dgm:prSet phldrT="[Texto]" custT="1"/>
      <dgm:spPr/>
      <dgm:t>
        <a:bodyPr/>
        <a:lstStyle/>
        <a:p>
          <a:r>
            <a:rPr lang="es-MX" sz="2400" b="1" dirty="0">
              <a:effectLst>
                <a:outerShdw blurRad="38100" dist="38100" dir="2700000" algn="tl">
                  <a:srgbClr val="000000">
                    <a:alpha val="43137"/>
                  </a:srgbClr>
                </a:outerShdw>
              </a:effectLst>
            </a:rPr>
            <a:t>Criterio 21/13</a:t>
          </a:r>
        </a:p>
        <a:p>
          <a:r>
            <a:rPr lang="es-MX" sz="2400" b="1" dirty="0"/>
            <a:t>Información de particulares. No basta que se haya entregado como confidencial a los sujetos obligados para tener dicho carácter</a:t>
          </a:r>
          <a:r>
            <a:rPr lang="es-MX" sz="2400" dirty="0"/>
            <a:t> </a:t>
          </a:r>
          <a:r>
            <a:rPr lang="es-MX" sz="2400" b="1" dirty="0">
              <a:effectLst>
                <a:outerShdw blurRad="38100" dist="38100" dir="2700000" algn="tl">
                  <a:srgbClr val="000000">
                    <a:alpha val="43137"/>
                  </a:srgbClr>
                </a:outerShdw>
              </a:effectLst>
            </a:rPr>
            <a:t> </a:t>
          </a:r>
        </a:p>
      </dgm:t>
    </dgm:pt>
    <dgm:pt modelId="{B36700D1-F2FA-44E9-A7C0-9A977332EE78}" type="parTrans" cxnId="{345A04FD-5A07-42B1-9F55-99C84CB1E18A}">
      <dgm:prSet/>
      <dgm:spPr/>
      <dgm:t>
        <a:bodyPr/>
        <a:lstStyle/>
        <a:p>
          <a:endParaRPr lang="es-MX" sz="1800"/>
        </a:p>
      </dgm:t>
    </dgm:pt>
    <dgm:pt modelId="{8963BA1F-5942-46EC-BB42-D7100C6F12A5}" type="sibTrans" cxnId="{345A04FD-5A07-42B1-9F55-99C84CB1E18A}">
      <dgm:prSet/>
      <dgm:spPr/>
      <dgm:t>
        <a:bodyPr/>
        <a:lstStyle/>
        <a:p>
          <a:endParaRPr lang="es-MX" sz="1800"/>
        </a:p>
      </dgm:t>
    </dgm:pt>
    <dgm:pt modelId="{8EBCDF60-95EF-4211-85EB-CD5A7FC36616}">
      <dgm:prSet phldrT="[Texto]" custT="1"/>
      <dgm:spPr/>
      <dgm:t>
        <a:bodyPr/>
        <a:lstStyle/>
        <a:p>
          <a:r>
            <a:rPr lang="es-MX" sz="2000" dirty="0"/>
            <a:t>No es suficiente que se entregue con ese carácter</a:t>
          </a:r>
        </a:p>
        <a:p>
          <a:r>
            <a:rPr lang="es-MX" sz="2000" dirty="0"/>
            <a:t>Los sujetos obligados deben analizar la normativa aplicable, a fin de determinar si los particulares tienen el derecho de que se considere clasificada,</a:t>
          </a:r>
        </a:p>
        <a:p>
          <a:r>
            <a:rPr lang="es-MX" sz="2000" dirty="0"/>
            <a:t>ya sea por que se trate de información relativa al patrimonio de una persona moral o, bien,</a:t>
          </a:r>
        </a:p>
        <a:p>
          <a:r>
            <a:rPr lang="es-MX" sz="2000" dirty="0"/>
            <a:t>que pudiera resultar útil para un competidor                                          [por comprender hechos o actos de carácter económico, contable, jurídico o administrativo, entre otros]</a:t>
          </a:r>
        </a:p>
      </dgm:t>
    </dgm:pt>
    <dgm:pt modelId="{FC0D3AD6-48ED-43F0-8E27-BB15FAB82393}" type="parTrans" cxnId="{CA1B0208-9CF1-4DFD-9458-E87FE66E7097}">
      <dgm:prSet/>
      <dgm:spPr/>
      <dgm:t>
        <a:bodyPr/>
        <a:lstStyle/>
        <a:p>
          <a:endParaRPr lang="es-MX" sz="1800"/>
        </a:p>
      </dgm:t>
    </dgm:pt>
    <dgm:pt modelId="{E8E07C07-802D-44AA-A020-168B80C78C47}" type="sibTrans" cxnId="{CA1B0208-9CF1-4DFD-9458-E87FE66E7097}">
      <dgm:prSet/>
      <dgm:spPr/>
      <dgm:t>
        <a:bodyPr/>
        <a:lstStyle/>
        <a:p>
          <a:endParaRPr lang="es-MX" sz="1800"/>
        </a:p>
      </dgm:t>
    </dgm:pt>
    <dgm:pt modelId="{BE8FAA26-898C-4FD3-B155-2AEE77622229}" type="pres">
      <dgm:prSet presAssocID="{6EC47DD3-793A-438D-9BA7-54DA31D7BC45}" presName="composite" presStyleCnt="0">
        <dgm:presLayoutVars>
          <dgm:chMax val="1"/>
          <dgm:dir/>
          <dgm:resizeHandles val="exact"/>
        </dgm:presLayoutVars>
      </dgm:prSet>
      <dgm:spPr/>
    </dgm:pt>
    <dgm:pt modelId="{03DED54E-409B-41A8-8948-42821AA8FA1C}" type="pres">
      <dgm:prSet presAssocID="{E16A91EE-42D8-4627-9215-D7F016D0FEC5}" presName="roof" presStyleLbl="dkBgShp" presStyleIdx="0" presStyleCnt="2"/>
      <dgm:spPr/>
    </dgm:pt>
    <dgm:pt modelId="{202AC136-BC57-4AA6-809A-7B4A17884100}" type="pres">
      <dgm:prSet presAssocID="{E16A91EE-42D8-4627-9215-D7F016D0FEC5}" presName="pillars" presStyleCnt="0"/>
      <dgm:spPr/>
    </dgm:pt>
    <dgm:pt modelId="{BAB7140D-CEED-4299-9EFA-DDEECF142939}" type="pres">
      <dgm:prSet presAssocID="{E16A91EE-42D8-4627-9215-D7F016D0FEC5}" presName="pillar1" presStyleLbl="node1" presStyleIdx="0" presStyleCnt="1">
        <dgm:presLayoutVars>
          <dgm:bulletEnabled val="1"/>
        </dgm:presLayoutVars>
      </dgm:prSet>
      <dgm:spPr/>
    </dgm:pt>
    <dgm:pt modelId="{38587802-A1F5-4097-9218-4733A088AF8A}" type="pres">
      <dgm:prSet presAssocID="{E16A91EE-42D8-4627-9215-D7F016D0FEC5}" presName="base" presStyleLbl="dkBgShp" presStyleIdx="1" presStyleCnt="2"/>
      <dgm:spPr/>
    </dgm:pt>
  </dgm:ptLst>
  <dgm:cxnLst>
    <dgm:cxn modelId="{CA1B0208-9CF1-4DFD-9458-E87FE66E7097}" srcId="{E16A91EE-42D8-4627-9215-D7F016D0FEC5}" destId="{8EBCDF60-95EF-4211-85EB-CD5A7FC36616}" srcOrd="0" destOrd="0" parTransId="{FC0D3AD6-48ED-43F0-8E27-BB15FAB82393}" sibTransId="{E8E07C07-802D-44AA-A020-168B80C78C47}"/>
    <dgm:cxn modelId="{6EA1F850-7059-44A3-BCBA-F89DD6541B20}" type="presOf" srcId="{6EC47DD3-793A-438D-9BA7-54DA31D7BC45}" destId="{BE8FAA26-898C-4FD3-B155-2AEE77622229}" srcOrd="0" destOrd="0" presId="urn:microsoft.com/office/officeart/2005/8/layout/hList3"/>
    <dgm:cxn modelId="{6909F091-9F4B-455C-8EE0-843CCCFC1246}" type="presOf" srcId="{8EBCDF60-95EF-4211-85EB-CD5A7FC36616}" destId="{BAB7140D-CEED-4299-9EFA-DDEECF142939}" srcOrd="0" destOrd="0" presId="urn:microsoft.com/office/officeart/2005/8/layout/hList3"/>
    <dgm:cxn modelId="{439DB0A8-1F79-4C2C-B815-340A47285D2C}" type="presOf" srcId="{E16A91EE-42D8-4627-9215-D7F016D0FEC5}" destId="{03DED54E-409B-41A8-8948-42821AA8FA1C}" srcOrd="0" destOrd="0" presId="urn:microsoft.com/office/officeart/2005/8/layout/hList3"/>
    <dgm:cxn modelId="{345A04FD-5A07-42B1-9F55-99C84CB1E18A}" srcId="{6EC47DD3-793A-438D-9BA7-54DA31D7BC45}" destId="{E16A91EE-42D8-4627-9215-D7F016D0FEC5}" srcOrd="0" destOrd="0" parTransId="{B36700D1-F2FA-44E9-A7C0-9A977332EE78}" sibTransId="{8963BA1F-5942-46EC-BB42-D7100C6F12A5}"/>
    <dgm:cxn modelId="{864ED5D2-C70D-4000-9715-673EDB4B7554}" type="presParOf" srcId="{BE8FAA26-898C-4FD3-B155-2AEE77622229}" destId="{03DED54E-409B-41A8-8948-42821AA8FA1C}" srcOrd="0" destOrd="0" presId="urn:microsoft.com/office/officeart/2005/8/layout/hList3"/>
    <dgm:cxn modelId="{4083A49E-F214-43B3-A4B0-445AFEE35C95}" type="presParOf" srcId="{BE8FAA26-898C-4FD3-B155-2AEE77622229}" destId="{202AC136-BC57-4AA6-809A-7B4A17884100}" srcOrd="1" destOrd="0" presId="urn:microsoft.com/office/officeart/2005/8/layout/hList3"/>
    <dgm:cxn modelId="{0B6B3433-0F03-4D3B-B3B4-B42BF89673B2}" type="presParOf" srcId="{202AC136-BC57-4AA6-809A-7B4A17884100}" destId="{BAB7140D-CEED-4299-9EFA-DDEECF142939}" srcOrd="0" destOrd="0" presId="urn:microsoft.com/office/officeart/2005/8/layout/hList3"/>
    <dgm:cxn modelId="{2C81BEB0-19AF-44BE-8205-5EEBD45D55B4}" type="presParOf" srcId="{BE8FAA26-898C-4FD3-B155-2AEE77622229}" destId="{38587802-A1F5-4097-9218-4733A088AF8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49F47C9-DB4D-4D66-A09C-0EA274EDDF8E}"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s-MX"/>
        </a:p>
      </dgm:t>
    </dgm:pt>
    <dgm:pt modelId="{777C863C-FAC5-4CEA-81B1-E6C5585B2CDA}">
      <dgm:prSet phldrT="[Texto]" custT="1"/>
      <dgm:spPr/>
      <dgm:t>
        <a:bodyPr/>
        <a:lstStyle/>
        <a:p>
          <a:r>
            <a:rPr lang="es-MX" sz="3600" b="1" dirty="0">
              <a:effectLst>
                <a:outerShdw blurRad="38100" dist="38100" dir="2700000" algn="tl">
                  <a:srgbClr val="000000">
                    <a:alpha val="43137"/>
                  </a:srgbClr>
                </a:outerShdw>
              </a:effectLst>
            </a:rPr>
            <a:t>Servidores públicos</a:t>
          </a:r>
        </a:p>
      </dgm:t>
    </dgm:pt>
    <dgm:pt modelId="{018876F5-72E4-44D3-8730-4162A3023997}" type="parTrans" cxnId="{05B7C0E2-68FD-4990-80F9-68A41E6CFACF}">
      <dgm:prSet/>
      <dgm:spPr/>
      <dgm:t>
        <a:bodyPr/>
        <a:lstStyle/>
        <a:p>
          <a:endParaRPr lang="es-MX"/>
        </a:p>
      </dgm:t>
    </dgm:pt>
    <dgm:pt modelId="{C255B821-52C4-4B04-9C64-4DF36D5299AA}" type="sibTrans" cxnId="{05B7C0E2-68FD-4990-80F9-68A41E6CFACF}">
      <dgm:prSet/>
      <dgm:spPr/>
      <dgm:t>
        <a:bodyPr/>
        <a:lstStyle/>
        <a:p>
          <a:endParaRPr lang="es-MX"/>
        </a:p>
      </dgm:t>
    </dgm:pt>
    <dgm:pt modelId="{0424FC9B-926E-4340-B86E-39020C52FCE5}">
      <dgm:prSet/>
      <dgm:spPr/>
      <dgm:t>
        <a:bodyPr/>
        <a:lstStyle/>
        <a:p>
          <a:endParaRPr lang="es-MX" dirty="0"/>
        </a:p>
      </dgm:t>
    </dgm:pt>
    <dgm:pt modelId="{F78B38DA-07A7-416F-9836-DB495C116E3F}" type="parTrans" cxnId="{E6086F46-1143-4D64-BFB8-80BE11C46FBA}">
      <dgm:prSet/>
      <dgm:spPr/>
      <dgm:t>
        <a:bodyPr/>
        <a:lstStyle/>
        <a:p>
          <a:endParaRPr lang="es-MX"/>
        </a:p>
      </dgm:t>
    </dgm:pt>
    <dgm:pt modelId="{74682141-1002-492A-9FDA-7CBD3DE5F8E1}" type="sibTrans" cxnId="{E6086F46-1143-4D64-BFB8-80BE11C46FBA}">
      <dgm:prSet/>
      <dgm:spPr/>
      <dgm:t>
        <a:bodyPr/>
        <a:lstStyle/>
        <a:p>
          <a:endParaRPr lang="es-MX"/>
        </a:p>
      </dgm:t>
    </dgm:pt>
    <dgm:pt modelId="{366BF318-39D2-460E-8436-123F24741311}">
      <dgm:prSet custT="1"/>
      <dgm:spPr/>
      <dgm:t>
        <a:bodyPr/>
        <a:lstStyle/>
        <a:p>
          <a:r>
            <a:rPr lang="es-MX" sz="2000" b="1" dirty="0">
              <a:effectLst>
                <a:outerShdw blurRad="38100" dist="38100" dir="2700000" algn="tl">
                  <a:srgbClr val="000000">
                    <a:alpha val="43137"/>
                  </a:srgbClr>
                </a:outerShdw>
              </a:effectLst>
            </a:rPr>
            <a:t>Criterio 3/14</a:t>
          </a:r>
        </a:p>
        <a:p>
          <a:r>
            <a:rPr lang="es-MX" sz="2000" b="1" dirty="0">
              <a:effectLst>
                <a:outerShdw blurRad="38100" dist="38100" dir="2700000" algn="tl">
                  <a:srgbClr val="000000">
                    <a:alpha val="43137"/>
                  </a:srgbClr>
                </a:outerShdw>
              </a:effectLst>
            </a:rPr>
            <a:t>Número de empleado, si se integra con datos personales del trabajador</a:t>
          </a:r>
        </a:p>
      </dgm:t>
    </dgm:pt>
    <dgm:pt modelId="{0A23AACF-E8E8-47F1-8E51-3C1818B180CF}" type="parTrans" cxnId="{047A9CCD-6D81-46BC-968E-BE67EC9203F8}">
      <dgm:prSet/>
      <dgm:spPr/>
      <dgm:t>
        <a:bodyPr/>
        <a:lstStyle/>
        <a:p>
          <a:endParaRPr lang="es-MX"/>
        </a:p>
      </dgm:t>
    </dgm:pt>
    <dgm:pt modelId="{91F42452-27F5-4602-B4F4-965C17D1995C}" type="sibTrans" cxnId="{047A9CCD-6D81-46BC-968E-BE67EC9203F8}">
      <dgm:prSet/>
      <dgm:spPr/>
      <dgm:t>
        <a:bodyPr/>
        <a:lstStyle/>
        <a:p>
          <a:endParaRPr lang="es-MX"/>
        </a:p>
      </dgm:t>
    </dgm:pt>
    <dgm:pt modelId="{DBDCF2C0-6A2D-457B-9F36-B9661F393FC0}">
      <dgm:prSet custT="1"/>
      <dgm:spPr/>
      <dgm:t>
        <a:bodyPr/>
        <a:lstStyle/>
        <a:p>
          <a:r>
            <a:rPr lang="es-MX" sz="2000" b="1" dirty="0">
              <a:effectLst/>
            </a:rPr>
            <a:t>Criterio 10/10</a:t>
          </a:r>
        </a:p>
        <a:p>
          <a:r>
            <a:rPr lang="es-MX" sz="2000" b="1" dirty="0">
              <a:effectLst/>
            </a:rPr>
            <a:t>La firma de los servidores públicos es información de carácter público</a:t>
          </a:r>
        </a:p>
      </dgm:t>
    </dgm:pt>
    <dgm:pt modelId="{3CE1EFDE-0900-4839-8194-EB900FCF9678}" type="sibTrans" cxnId="{88B6FBEA-F0F3-4AC8-AC03-FE826CCAF4F9}">
      <dgm:prSet/>
      <dgm:spPr/>
      <dgm:t>
        <a:bodyPr/>
        <a:lstStyle/>
        <a:p>
          <a:endParaRPr lang="es-MX"/>
        </a:p>
      </dgm:t>
    </dgm:pt>
    <dgm:pt modelId="{B7878920-C2BE-4FD8-A5B8-A0E9D7896FB2}" type="parTrans" cxnId="{88B6FBEA-F0F3-4AC8-AC03-FE826CCAF4F9}">
      <dgm:prSet/>
      <dgm:spPr/>
      <dgm:t>
        <a:bodyPr/>
        <a:lstStyle/>
        <a:p>
          <a:endParaRPr lang="es-MX"/>
        </a:p>
      </dgm:t>
    </dgm:pt>
    <dgm:pt modelId="{2594FCDC-55E5-4F0D-98B0-8AF090D9A7DA}">
      <dgm:prSet custT="1"/>
      <dgm:spPr/>
      <dgm:t>
        <a:bodyPr/>
        <a:lstStyle/>
        <a:p>
          <a:r>
            <a:rPr lang="es-MX" sz="2000" b="1" u="none" dirty="0">
              <a:effectLst/>
            </a:rPr>
            <a:t>Criterio 16/10</a:t>
          </a:r>
        </a:p>
        <a:p>
          <a:r>
            <a:rPr lang="es-MX" sz="2000" b="1" u="none" dirty="0">
              <a:effectLst/>
            </a:rPr>
            <a:t>Procede el otorgamiento de una versión pública en los casos de solicitudes de acceso a licencias médicas de servidores públicos</a:t>
          </a:r>
          <a:endParaRPr lang="es-MX" sz="2000" b="1" dirty="0">
            <a:effectLst/>
          </a:endParaRPr>
        </a:p>
      </dgm:t>
    </dgm:pt>
    <dgm:pt modelId="{01B664A3-71B7-4E05-9CCC-6B976344DA6C}" type="sibTrans" cxnId="{F7D4232E-368D-42EC-BD4D-02AAC7178414}">
      <dgm:prSet/>
      <dgm:spPr/>
      <dgm:t>
        <a:bodyPr/>
        <a:lstStyle/>
        <a:p>
          <a:endParaRPr lang="es-MX"/>
        </a:p>
      </dgm:t>
    </dgm:pt>
    <dgm:pt modelId="{1B07C988-71F9-465C-BA21-90053230811E}" type="parTrans" cxnId="{F7D4232E-368D-42EC-BD4D-02AAC7178414}">
      <dgm:prSet/>
      <dgm:spPr/>
      <dgm:t>
        <a:bodyPr/>
        <a:lstStyle/>
        <a:p>
          <a:endParaRPr lang="es-MX"/>
        </a:p>
      </dgm:t>
    </dgm:pt>
    <dgm:pt modelId="{83334899-8A33-4DFE-B5C0-A23B280C049D}">
      <dgm:prSet custT="1"/>
      <dgm:spPr/>
      <dgm:t>
        <a:bodyPr/>
        <a:lstStyle/>
        <a:p>
          <a:r>
            <a:rPr lang="es-MX" sz="2000" b="1" dirty="0">
              <a:effectLst>
                <a:outerShdw blurRad="38100" dist="38100" dir="2700000" algn="tl">
                  <a:srgbClr val="000000">
                    <a:alpha val="43137"/>
                  </a:srgbClr>
                </a:outerShdw>
              </a:effectLst>
            </a:rPr>
            <a:t>o permite acceder a éstos sin necesidad de una contraseña, constituye información confidencial</a:t>
          </a:r>
          <a:endParaRPr lang="es-MX" sz="2000" dirty="0"/>
        </a:p>
      </dgm:t>
    </dgm:pt>
    <dgm:pt modelId="{638B4DC5-3664-4ACF-9216-EA1B246D96FB}" type="parTrans" cxnId="{6C12DDFF-C3FF-4CF4-9205-C00F8AC277F3}">
      <dgm:prSet/>
      <dgm:spPr/>
      <dgm:t>
        <a:bodyPr/>
        <a:lstStyle/>
        <a:p>
          <a:endParaRPr lang="es-MX"/>
        </a:p>
      </dgm:t>
    </dgm:pt>
    <dgm:pt modelId="{95A26783-39A3-429A-98B0-5C278BD0E409}" type="sibTrans" cxnId="{6C12DDFF-C3FF-4CF4-9205-C00F8AC277F3}">
      <dgm:prSet/>
      <dgm:spPr/>
      <dgm:t>
        <a:bodyPr/>
        <a:lstStyle/>
        <a:p>
          <a:endParaRPr lang="es-MX"/>
        </a:p>
      </dgm:t>
    </dgm:pt>
    <dgm:pt modelId="{A03FDBA1-5D4E-4C20-A46C-9E5C9EE95D7E}" type="pres">
      <dgm:prSet presAssocID="{E49F47C9-DB4D-4D66-A09C-0EA274EDDF8E}" presName="diagram" presStyleCnt="0">
        <dgm:presLayoutVars>
          <dgm:chMax val="1"/>
          <dgm:dir/>
          <dgm:animLvl val="ctr"/>
          <dgm:resizeHandles val="exact"/>
        </dgm:presLayoutVars>
      </dgm:prSet>
      <dgm:spPr/>
    </dgm:pt>
    <dgm:pt modelId="{7B3FB196-C3B4-4B75-AC6D-167AC8C0F5E4}" type="pres">
      <dgm:prSet presAssocID="{E49F47C9-DB4D-4D66-A09C-0EA274EDDF8E}" presName="matrix" presStyleCnt="0"/>
      <dgm:spPr/>
    </dgm:pt>
    <dgm:pt modelId="{274645AC-2195-4D33-A3BD-BCB9AEED0270}" type="pres">
      <dgm:prSet presAssocID="{E49F47C9-DB4D-4D66-A09C-0EA274EDDF8E}" presName="tile1" presStyleLbl="node1" presStyleIdx="0" presStyleCnt="4"/>
      <dgm:spPr/>
    </dgm:pt>
    <dgm:pt modelId="{67218A99-C4C4-43F7-AC4D-F0485707AD99}" type="pres">
      <dgm:prSet presAssocID="{E49F47C9-DB4D-4D66-A09C-0EA274EDDF8E}" presName="tile1text" presStyleLbl="node1" presStyleIdx="0" presStyleCnt="4">
        <dgm:presLayoutVars>
          <dgm:chMax val="0"/>
          <dgm:chPref val="0"/>
          <dgm:bulletEnabled val="1"/>
        </dgm:presLayoutVars>
      </dgm:prSet>
      <dgm:spPr/>
    </dgm:pt>
    <dgm:pt modelId="{512AF5D4-9BB8-4E33-A7A2-7C16530CD42A}" type="pres">
      <dgm:prSet presAssocID="{E49F47C9-DB4D-4D66-A09C-0EA274EDDF8E}" presName="tile2" presStyleLbl="node1" presStyleIdx="1" presStyleCnt="4"/>
      <dgm:spPr/>
    </dgm:pt>
    <dgm:pt modelId="{4C8A2585-3542-49AF-BB71-1FEB8F41F8E4}" type="pres">
      <dgm:prSet presAssocID="{E49F47C9-DB4D-4D66-A09C-0EA274EDDF8E}" presName="tile2text" presStyleLbl="node1" presStyleIdx="1" presStyleCnt="4">
        <dgm:presLayoutVars>
          <dgm:chMax val="0"/>
          <dgm:chPref val="0"/>
          <dgm:bulletEnabled val="1"/>
        </dgm:presLayoutVars>
      </dgm:prSet>
      <dgm:spPr/>
    </dgm:pt>
    <dgm:pt modelId="{7E573E3A-8CC5-4595-96C3-996C720C2D55}" type="pres">
      <dgm:prSet presAssocID="{E49F47C9-DB4D-4D66-A09C-0EA274EDDF8E}" presName="tile3" presStyleLbl="node1" presStyleIdx="2" presStyleCnt="4"/>
      <dgm:spPr/>
    </dgm:pt>
    <dgm:pt modelId="{4D10C919-9359-4C11-8572-76FC1D4C1A07}" type="pres">
      <dgm:prSet presAssocID="{E49F47C9-DB4D-4D66-A09C-0EA274EDDF8E}" presName="tile3text" presStyleLbl="node1" presStyleIdx="2" presStyleCnt="4">
        <dgm:presLayoutVars>
          <dgm:chMax val="0"/>
          <dgm:chPref val="0"/>
          <dgm:bulletEnabled val="1"/>
        </dgm:presLayoutVars>
      </dgm:prSet>
      <dgm:spPr/>
    </dgm:pt>
    <dgm:pt modelId="{1B056A70-31A5-4459-B269-27C78873BAED}" type="pres">
      <dgm:prSet presAssocID="{E49F47C9-DB4D-4D66-A09C-0EA274EDDF8E}" presName="tile4" presStyleLbl="node1" presStyleIdx="3" presStyleCnt="4" custLinFactX="8673" custLinFactNeighborX="100000" custLinFactNeighborY="27997"/>
      <dgm:spPr/>
    </dgm:pt>
    <dgm:pt modelId="{445CAC37-AC77-4916-AD56-708C77DF8265}" type="pres">
      <dgm:prSet presAssocID="{E49F47C9-DB4D-4D66-A09C-0EA274EDDF8E}" presName="tile4text" presStyleLbl="node1" presStyleIdx="3" presStyleCnt="4">
        <dgm:presLayoutVars>
          <dgm:chMax val="0"/>
          <dgm:chPref val="0"/>
          <dgm:bulletEnabled val="1"/>
        </dgm:presLayoutVars>
      </dgm:prSet>
      <dgm:spPr/>
    </dgm:pt>
    <dgm:pt modelId="{2C8480EA-B6B6-4460-B4F4-735A980D9135}" type="pres">
      <dgm:prSet presAssocID="{E49F47C9-DB4D-4D66-A09C-0EA274EDDF8E}" presName="centerTile" presStyleLbl="fgShp" presStyleIdx="0" presStyleCnt="1">
        <dgm:presLayoutVars>
          <dgm:chMax val="0"/>
          <dgm:chPref val="0"/>
        </dgm:presLayoutVars>
      </dgm:prSet>
      <dgm:spPr/>
    </dgm:pt>
  </dgm:ptLst>
  <dgm:cxnLst>
    <dgm:cxn modelId="{D26A440D-13BB-44E2-8BE6-22BB686A5DCC}" type="presOf" srcId="{777C863C-FAC5-4CEA-81B1-E6C5585B2CDA}" destId="{2C8480EA-B6B6-4460-B4F4-735A980D9135}" srcOrd="0" destOrd="0" presId="urn:microsoft.com/office/officeart/2005/8/layout/matrix1"/>
    <dgm:cxn modelId="{F7D4232E-368D-42EC-BD4D-02AAC7178414}" srcId="{777C863C-FAC5-4CEA-81B1-E6C5585B2CDA}" destId="{2594FCDC-55E5-4F0D-98B0-8AF090D9A7DA}" srcOrd="1" destOrd="0" parTransId="{1B07C988-71F9-465C-BA21-90053230811E}" sibTransId="{01B664A3-71B7-4E05-9CCC-6B976344DA6C}"/>
    <dgm:cxn modelId="{0338BC38-BC43-40A7-8B97-7D8A2A417DF8}" type="presOf" srcId="{DBDCF2C0-6A2D-457B-9F36-B9661F393FC0}" destId="{67218A99-C4C4-43F7-AC4D-F0485707AD99}" srcOrd="1" destOrd="0" presId="urn:microsoft.com/office/officeart/2005/8/layout/matrix1"/>
    <dgm:cxn modelId="{E6086F46-1143-4D64-BFB8-80BE11C46FBA}" srcId="{E49F47C9-DB4D-4D66-A09C-0EA274EDDF8E}" destId="{0424FC9B-926E-4340-B86E-39020C52FCE5}" srcOrd="1" destOrd="0" parTransId="{F78B38DA-07A7-416F-9836-DB495C116E3F}" sibTransId="{74682141-1002-492A-9FDA-7CBD3DE5F8E1}"/>
    <dgm:cxn modelId="{785DAA4C-64A5-4FF5-BD7F-0A91EB501E2D}" type="presOf" srcId="{83334899-8A33-4DFE-B5C0-A23B280C049D}" destId="{445CAC37-AC77-4916-AD56-708C77DF8265}" srcOrd="1" destOrd="0" presId="urn:microsoft.com/office/officeart/2005/8/layout/matrix1"/>
    <dgm:cxn modelId="{17ADD46D-9F67-4582-AB52-04A8027E69E8}" type="presOf" srcId="{366BF318-39D2-460E-8436-123F24741311}" destId="{4D10C919-9359-4C11-8572-76FC1D4C1A07}" srcOrd="1" destOrd="0" presId="urn:microsoft.com/office/officeart/2005/8/layout/matrix1"/>
    <dgm:cxn modelId="{CD305E6F-FD25-4EC0-9266-E656F3C489C0}" type="presOf" srcId="{2594FCDC-55E5-4F0D-98B0-8AF090D9A7DA}" destId="{512AF5D4-9BB8-4E33-A7A2-7C16530CD42A}" srcOrd="0" destOrd="0" presId="urn:microsoft.com/office/officeart/2005/8/layout/matrix1"/>
    <dgm:cxn modelId="{F196A850-1DF8-447B-AAE7-8780099D5AED}" type="presOf" srcId="{DBDCF2C0-6A2D-457B-9F36-B9661F393FC0}" destId="{274645AC-2195-4D33-A3BD-BCB9AEED0270}" srcOrd="0" destOrd="0" presId="urn:microsoft.com/office/officeart/2005/8/layout/matrix1"/>
    <dgm:cxn modelId="{B15510B0-6836-4DA5-9D53-7470D891D11E}" type="presOf" srcId="{2594FCDC-55E5-4F0D-98B0-8AF090D9A7DA}" destId="{4C8A2585-3542-49AF-BB71-1FEB8F41F8E4}" srcOrd="1" destOrd="0" presId="urn:microsoft.com/office/officeart/2005/8/layout/matrix1"/>
    <dgm:cxn modelId="{78C998C6-A7BF-4346-AB42-8983E540A450}" type="presOf" srcId="{83334899-8A33-4DFE-B5C0-A23B280C049D}" destId="{1B056A70-31A5-4459-B269-27C78873BAED}" srcOrd="0" destOrd="0" presId="urn:microsoft.com/office/officeart/2005/8/layout/matrix1"/>
    <dgm:cxn modelId="{047A9CCD-6D81-46BC-968E-BE67EC9203F8}" srcId="{777C863C-FAC5-4CEA-81B1-E6C5585B2CDA}" destId="{366BF318-39D2-460E-8436-123F24741311}" srcOrd="2" destOrd="0" parTransId="{0A23AACF-E8E8-47F1-8E51-3C1818B180CF}" sibTransId="{91F42452-27F5-4602-B4F4-965C17D1995C}"/>
    <dgm:cxn modelId="{A91D68D6-9955-4FA7-B769-CAE67F62B6DA}" type="presOf" srcId="{E49F47C9-DB4D-4D66-A09C-0EA274EDDF8E}" destId="{A03FDBA1-5D4E-4C20-A46C-9E5C9EE95D7E}" srcOrd="0" destOrd="0" presId="urn:microsoft.com/office/officeart/2005/8/layout/matrix1"/>
    <dgm:cxn modelId="{05B7C0E2-68FD-4990-80F9-68A41E6CFACF}" srcId="{E49F47C9-DB4D-4D66-A09C-0EA274EDDF8E}" destId="{777C863C-FAC5-4CEA-81B1-E6C5585B2CDA}" srcOrd="0" destOrd="0" parTransId="{018876F5-72E4-44D3-8730-4162A3023997}" sibTransId="{C255B821-52C4-4B04-9C64-4DF36D5299AA}"/>
    <dgm:cxn modelId="{88B6FBEA-F0F3-4AC8-AC03-FE826CCAF4F9}" srcId="{777C863C-FAC5-4CEA-81B1-E6C5585B2CDA}" destId="{DBDCF2C0-6A2D-457B-9F36-B9661F393FC0}" srcOrd="0" destOrd="0" parTransId="{B7878920-C2BE-4FD8-A5B8-A0E9D7896FB2}" sibTransId="{3CE1EFDE-0900-4839-8194-EB900FCF9678}"/>
    <dgm:cxn modelId="{1576B6F9-09FD-4885-BB74-C1CE828D8CA6}" type="presOf" srcId="{366BF318-39D2-460E-8436-123F24741311}" destId="{7E573E3A-8CC5-4595-96C3-996C720C2D55}" srcOrd="0" destOrd="0" presId="urn:microsoft.com/office/officeart/2005/8/layout/matrix1"/>
    <dgm:cxn modelId="{6C12DDFF-C3FF-4CF4-9205-C00F8AC277F3}" srcId="{777C863C-FAC5-4CEA-81B1-E6C5585B2CDA}" destId="{83334899-8A33-4DFE-B5C0-A23B280C049D}" srcOrd="3" destOrd="0" parTransId="{638B4DC5-3664-4ACF-9216-EA1B246D96FB}" sibTransId="{95A26783-39A3-429A-98B0-5C278BD0E409}"/>
    <dgm:cxn modelId="{0EA9A385-EB69-4D90-98ED-244C98748BC8}" type="presParOf" srcId="{A03FDBA1-5D4E-4C20-A46C-9E5C9EE95D7E}" destId="{7B3FB196-C3B4-4B75-AC6D-167AC8C0F5E4}" srcOrd="0" destOrd="0" presId="urn:microsoft.com/office/officeart/2005/8/layout/matrix1"/>
    <dgm:cxn modelId="{25AEC822-4BDD-420A-AB9B-0EE6F529AB32}" type="presParOf" srcId="{7B3FB196-C3B4-4B75-AC6D-167AC8C0F5E4}" destId="{274645AC-2195-4D33-A3BD-BCB9AEED0270}" srcOrd="0" destOrd="0" presId="urn:microsoft.com/office/officeart/2005/8/layout/matrix1"/>
    <dgm:cxn modelId="{6B83746C-46AB-4D84-868E-0CC451B7BD1E}" type="presParOf" srcId="{7B3FB196-C3B4-4B75-AC6D-167AC8C0F5E4}" destId="{67218A99-C4C4-43F7-AC4D-F0485707AD99}" srcOrd="1" destOrd="0" presId="urn:microsoft.com/office/officeart/2005/8/layout/matrix1"/>
    <dgm:cxn modelId="{D43489C2-0E47-4489-B1E5-145FDBB37B6C}" type="presParOf" srcId="{7B3FB196-C3B4-4B75-AC6D-167AC8C0F5E4}" destId="{512AF5D4-9BB8-4E33-A7A2-7C16530CD42A}" srcOrd="2" destOrd="0" presId="urn:microsoft.com/office/officeart/2005/8/layout/matrix1"/>
    <dgm:cxn modelId="{B17AB448-C0E2-4676-A43B-0E7BE7C64185}" type="presParOf" srcId="{7B3FB196-C3B4-4B75-AC6D-167AC8C0F5E4}" destId="{4C8A2585-3542-49AF-BB71-1FEB8F41F8E4}" srcOrd="3" destOrd="0" presId="urn:microsoft.com/office/officeart/2005/8/layout/matrix1"/>
    <dgm:cxn modelId="{96C211F8-857F-4661-9508-2F877BB02F19}" type="presParOf" srcId="{7B3FB196-C3B4-4B75-AC6D-167AC8C0F5E4}" destId="{7E573E3A-8CC5-4595-96C3-996C720C2D55}" srcOrd="4" destOrd="0" presId="urn:microsoft.com/office/officeart/2005/8/layout/matrix1"/>
    <dgm:cxn modelId="{992EA6A3-19DD-447C-B3B2-C44145128F53}" type="presParOf" srcId="{7B3FB196-C3B4-4B75-AC6D-167AC8C0F5E4}" destId="{4D10C919-9359-4C11-8572-76FC1D4C1A07}" srcOrd="5" destOrd="0" presId="urn:microsoft.com/office/officeart/2005/8/layout/matrix1"/>
    <dgm:cxn modelId="{1FB42502-B707-4B7C-89D4-9794114BAF20}" type="presParOf" srcId="{7B3FB196-C3B4-4B75-AC6D-167AC8C0F5E4}" destId="{1B056A70-31A5-4459-B269-27C78873BAED}" srcOrd="6" destOrd="0" presId="urn:microsoft.com/office/officeart/2005/8/layout/matrix1"/>
    <dgm:cxn modelId="{D298DE26-37D3-4599-A61C-67A465AF6EF1}" type="presParOf" srcId="{7B3FB196-C3B4-4B75-AC6D-167AC8C0F5E4}" destId="{445CAC37-AC77-4916-AD56-708C77DF8265}" srcOrd="7" destOrd="0" presId="urn:microsoft.com/office/officeart/2005/8/layout/matrix1"/>
    <dgm:cxn modelId="{7EA2E550-4CF1-4161-827E-FF07A7D7C811}" type="presParOf" srcId="{A03FDBA1-5D4E-4C20-A46C-9E5C9EE95D7E}" destId="{2C8480EA-B6B6-4460-B4F4-735A980D913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E771EF-A896-4CE2-BC7D-E9530575951E}" type="doc">
      <dgm:prSet loTypeId="urn:microsoft.com/office/officeart/2005/8/layout/hProcess9" loCatId="process" qsTypeId="urn:microsoft.com/office/officeart/2005/8/quickstyle/simple1" qsCatId="simple" csTypeId="urn:microsoft.com/office/officeart/2005/8/colors/colorful4" csCatId="colorful" phldr="1"/>
      <dgm:spPr/>
    </dgm:pt>
    <dgm:pt modelId="{C893352A-81CC-4DFF-ADA5-0089141082E1}">
      <dgm:prSet phldrT="[Texto]"/>
      <dgm:spPr/>
      <dgm:t>
        <a:bodyPr/>
        <a:lstStyle/>
        <a:p>
          <a:r>
            <a:rPr lang="es-MX" dirty="0"/>
            <a:t>Comité de Transparencia (tres meses antes del vencimiento)</a:t>
          </a:r>
        </a:p>
      </dgm:t>
    </dgm:pt>
    <dgm:pt modelId="{B7B02325-E632-43B4-A66A-2417CE0F3EFD}" type="parTrans" cxnId="{411EE4A2-1072-4FA8-B6FB-720F396F6918}">
      <dgm:prSet/>
      <dgm:spPr/>
      <dgm:t>
        <a:bodyPr/>
        <a:lstStyle/>
        <a:p>
          <a:endParaRPr lang="es-MX"/>
        </a:p>
      </dgm:t>
    </dgm:pt>
    <dgm:pt modelId="{648DE05F-6015-46CE-B961-32F507CB9D1C}" type="sibTrans" cxnId="{411EE4A2-1072-4FA8-B6FB-720F396F6918}">
      <dgm:prSet/>
      <dgm:spPr/>
      <dgm:t>
        <a:bodyPr/>
        <a:lstStyle/>
        <a:p>
          <a:endParaRPr lang="es-MX"/>
        </a:p>
      </dgm:t>
    </dgm:pt>
    <dgm:pt modelId="{F4B0A38D-8123-450E-BFCB-5E12461F4757}">
      <dgm:prSet phldrT="[Texto]"/>
      <dgm:spPr/>
      <dgm:t>
        <a:bodyPr/>
        <a:lstStyle/>
        <a:p>
          <a:r>
            <a:rPr lang="es-MX" dirty="0"/>
            <a:t>Organismo Garante resuelve dentro de 60 días</a:t>
          </a:r>
        </a:p>
      </dgm:t>
    </dgm:pt>
    <dgm:pt modelId="{FC582564-1E4D-4BBC-908B-094F7B3D535D}" type="parTrans" cxnId="{A52CEA74-76D2-48E5-A3A0-FB513C08DB17}">
      <dgm:prSet/>
      <dgm:spPr/>
      <dgm:t>
        <a:bodyPr/>
        <a:lstStyle/>
        <a:p>
          <a:endParaRPr lang="es-MX"/>
        </a:p>
      </dgm:t>
    </dgm:pt>
    <dgm:pt modelId="{33F71B97-5008-4CF7-8B06-9C4E884AE4E5}" type="sibTrans" cxnId="{A52CEA74-76D2-48E5-A3A0-FB513C08DB17}">
      <dgm:prSet/>
      <dgm:spPr/>
      <dgm:t>
        <a:bodyPr/>
        <a:lstStyle/>
        <a:p>
          <a:endParaRPr lang="es-MX"/>
        </a:p>
      </dgm:t>
    </dgm:pt>
    <dgm:pt modelId="{89088983-FC12-4168-B5C2-B58894A53576}">
      <dgm:prSet phldrT="[Texto]"/>
      <dgm:spPr/>
      <dgm:t>
        <a:bodyPr/>
        <a:lstStyle/>
        <a:p>
          <a:r>
            <a:rPr lang="es-MX" dirty="0"/>
            <a:t>OG puede requerir al CT  información adicional</a:t>
          </a:r>
        </a:p>
        <a:p>
          <a:r>
            <a:rPr lang="es-MX" dirty="0"/>
            <a:t>(PNT)</a:t>
          </a:r>
        </a:p>
      </dgm:t>
    </dgm:pt>
    <dgm:pt modelId="{ACEBF87E-D734-4400-A52A-3064B8CCB55C}" type="parTrans" cxnId="{4FECFA4A-2723-4A1D-A5AD-099635DABD4F}">
      <dgm:prSet/>
      <dgm:spPr/>
      <dgm:t>
        <a:bodyPr/>
        <a:lstStyle/>
        <a:p>
          <a:endParaRPr lang="es-MX"/>
        </a:p>
      </dgm:t>
    </dgm:pt>
    <dgm:pt modelId="{4E45EB05-6F81-4CA8-90CB-4184438D7AE5}" type="sibTrans" cxnId="{4FECFA4A-2723-4A1D-A5AD-099635DABD4F}">
      <dgm:prSet/>
      <dgm:spPr/>
      <dgm:t>
        <a:bodyPr/>
        <a:lstStyle/>
        <a:p>
          <a:endParaRPr lang="es-MX"/>
        </a:p>
      </dgm:t>
    </dgm:pt>
    <dgm:pt modelId="{96779B04-9894-4022-AFFF-D4890141F13A}">
      <dgm:prSet phldrT="[Texto]"/>
      <dgm:spPr/>
      <dgm:t>
        <a:bodyPr/>
        <a:lstStyle/>
        <a:p>
          <a:r>
            <a:rPr lang="es-MX" dirty="0"/>
            <a:t>CT tiene 5 días para contestar  en</a:t>
          </a:r>
        </a:p>
        <a:p>
          <a:r>
            <a:rPr lang="es-MX" dirty="0"/>
            <a:t>PNT (suspende el plazo de 60 días)</a:t>
          </a:r>
        </a:p>
      </dgm:t>
    </dgm:pt>
    <dgm:pt modelId="{BCD22857-8879-453A-90CD-AA10F60C2138}" type="parTrans" cxnId="{44DC4117-DB9A-450C-A406-BE50D4F04341}">
      <dgm:prSet/>
      <dgm:spPr/>
      <dgm:t>
        <a:bodyPr/>
        <a:lstStyle/>
        <a:p>
          <a:endParaRPr lang="es-MX"/>
        </a:p>
      </dgm:t>
    </dgm:pt>
    <dgm:pt modelId="{92D12F10-CB9E-457D-B9F0-B47AB07DE354}" type="sibTrans" cxnId="{44DC4117-DB9A-450C-A406-BE50D4F04341}">
      <dgm:prSet/>
      <dgm:spPr/>
      <dgm:t>
        <a:bodyPr/>
        <a:lstStyle/>
        <a:p>
          <a:endParaRPr lang="es-MX"/>
        </a:p>
      </dgm:t>
    </dgm:pt>
    <dgm:pt modelId="{E2FC9E95-5763-4380-BA3F-DF423596233A}">
      <dgm:prSet phldrT="[Texto]"/>
      <dgm:spPr/>
      <dgm:t>
        <a:bodyPr/>
        <a:lstStyle/>
        <a:p>
          <a:r>
            <a:rPr lang="es-MX" dirty="0"/>
            <a:t>OG aprueba o niega (falta de respuesta es afirmativa ficta)</a:t>
          </a:r>
        </a:p>
      </dgm:t>
    </dgm:pt>
    <dgm:pt modelId="{F674D35B-9A48-476F-BCA0-CE77BF659775}" type="parTrans" cxnId="{8EEA3255-4B53-4344-8E3F-4577FB757167}">
      <dgm:prSet/>
      <dgm:spPr/>
      <dgm:t>
        <a:bodyPr/>
        <a:lstStyle/>
        <a:p>
          <a:endParaRPr lang="es-MX"/>
        </a:p>
      </dgm:t>
    </dgm:pt>
    <dgm:pt modelId="{82A206A1-4E94-4F49-8E04-D347914E4B28}" type="sibTrans" cxnId="{8EEA3255-4B53-4344-8E3F-4577FB757167}">
      <dgm:prSet/>
      <dgm:spPr/>
      <dgm:t>
        <a:bodyPr/>
        <a:lstStyle/>
        <a:p>
          <a:endParaRPr lang="es-MX"/>
        </a:p>
      </dgm:t>
    </dgm:pt>
    <dgm:pt modelId="{02765C7F-5316-446C-BEA0-09A913286700}" type="pres">
      <dgm:prSet presAssocID="{8CE771EF-A896-4CE2-BC7D-E9530575951E}" presName="CompostProcess" presStyleCnt="0">
        <dgm:presLayoutVars>
          <dgm:dir/>
          <dgm:resizeHandles val="exact"/>
        </dgm:presLayoutVars>
      </dgm:prSet>
      <dgm:spPr/>
    </dgm:pt>
    <dgm:pt modelId="{40148B30-515E-4FC0-A199-2FA1F203A8B5}" type="pres">
      <dgm:prSet presAssocID="{8CE771EF-A896-4CE2-BC7D-E9530575951E}" presName="arrow" presStyleLbl="bgShp" presStyleIdx="0" presStyleCnt="1"/>
      <dgm:spPr/>
    </dgm:pt>
    <dgm:pt modelId="{ADE3AC1F-C8CA-4310-93D4-5EF9CEF003C3}" type="pres">
      <dgm:prSet presAssocID="{8CE771EF-A896-4CE2-BC7D-E9530575951E}" presName="linearProcess" presStyleCnt="0"/>
      <dgm:spPr/>
    </dgm:pt>
    <dgm:pt modelId="{AAACBC82-D426-44E7-9E8E-15E696B54B59}" type="pres">
      <dgm:prSet presAssocID="{C893352A-81CC-4DFF-ADA5-0089141082E1}" presName="textNode" presStyleLbl="node1" presStyleIdx="0" presStyleCnt="5">
        <dgm:presLayoutVars>
          <dgm:bulletEnabled val="1"/>
        </dgm:presLayoutVars>
      </dgm:prSet>
      <dgm:spPr/>
    </dgm:pt>
    <dgm:pt modelId="{B753F65A-6BB0-4074-BC0E-CEB264EAA9E9}" type="pres">
      <dgm:prSet presAssocID="{648DE05F-6015-46CE-B961-32F507CB9D1C}" presName="sibTrans" presStyleCnt="0"/>
      <dgm:spPr/>
    </dgm:pt>
    <dgm:pt modelId="{2DBC850F-2176-4986-9013-4D01B331B7E4}" type="pres">
      <dgm:prSet presAssocID="{F4B0A38D-8123-450E-BFCB-5E12461F4757}" presName="textNode" presStyleLbl="node1" presStyleIdx="1" presStyleCnt="5">
        <dgm:presLayoutVars>
          <dgm:bulletEnabled val="1"/>
        </dgm:presLayoutVars>
      </dgm:prSet>
      <dgm:spPr/>
    </dgm:pt>
    <dgm:pt modelId="{E1FD9BFC-90FF-4486-9313-C4361046B179}" type="pres">
      <dgm:prSet presAssocID="{33F71B97-5008-4CF7-8B06-9C4E884AE4E5}" presName="sibTrans" presStyleCnt="0"/>
      <dgm:spPr/>
    </dgm:pt>
    <dgm:pt modelId="{B8C2CFA2-98AA-417D-812A-315E77C05D6D}" type="pres">
      <dgm:prSet presAssocID="{89088983-FC12-4168-B5C2-B58894A53576}" presName="textNode" presStyleLbl="node1" presStyleIdx="2" presStyleCnt="5">
        <dgm:presLayoutVars>
          <dgm:bulletEnabled val="1"/>
        </dgm:presLayoutVars>
      </dgm:prSet>
      <dgm:spPr/>
    </dgm:pt>
    <dgm:pt modelId="{9092B9EF-EB44-41DC-AE17-5B6B9AA552ED}" type="pres">
      <dgm:prSet presAssocID="{4E45EB05-6F81-4CA8-90CB-4184438D7AE5}" presName="sibTrans" presStyleCnt="0"/>
      <dgm:spPr/>
    </dgm:pt>
    <dgm:pt modelId="{688E5467-4476-4C4E-AB07-D4F56B81E4E9}" type="pres">
      <dgm:prSet presAssocID="{96779B04-9894-4022-AFFF-D4890141F13A}" presName="textNode" presStyleLbl="node1" presStyleIdx="3" presStyleCnt="5">
        <dgm:presLayoutVars>
          <dgm:bulletEnabled val="1"/>
        </dgm:presLayoutVars>
      </dgm:prSet>
      <dgm:spPr/>
    </dgm:pt>
    <dgm:pt modelId="{C44CDF1C-A633-4F1D-812F-4E66E7A8B154}" type="pres">
      <dgm:prSet presAssocID="{92D12F10-CB9E-457D-B9F0-B47AB07DE354}" presName="sibTrans" presStyleCnt="0"/>
      <dgm:spPr/>
    </dgm:pt>
    <dgm:pt modelId="{1F05040B-8F68-41A4-B0E4-E191507D6C73}" type="pres">
      <dgm:prSet presAssocID="{E2FC9E95-5763-4380-BA3F-DF423596233A}" presName="textNode" presStyleLbl="node1" presStyleIdx="4" presStyleCnt="5">
        <dgm:presLayoutVars>
          <dgm:bulletEnabled val="1"/>
        </dgm:presLayoutVars>
      </dgm:prSet>
      <dgm:spPr/>
    </dgm:pt>
  </dgm:ptLst>
  <dgm:cxnLst>
    <dgm:cxn modelId="{44DC4117-DB9A-450C-A406-BE50D4F04341}" srcId="{8CE771EF-A896-4CE2-BC7D-E9530575951E}" destId="{96779B04-9894-4022-AFFF-D4890141F13A}" srcOrd="3" destOrd="0" parTransId="{BCD22857-8879-453A-90CD-AA10F60C2138}" sibTransId="{92D12F10-CB9E-457D-B9F0-B47AB07DE354}"/>
    <dgm:cxn modelId="{58C7AF17-7DC3-45A3-93F6-CCCFCF7CD632}" type="presOf" srcId="{E2FC9E95-5763-4380-BA3F-DF423596233A}" destId="{1F05040B-8F68-41A4-B0E4-E191507D6C73}" srcOrd="0" destOrd="0" presId="urn:microsoft.com/office/officeart/2005/8/layout/hProcess9"/>
    <dgm:cxn modelId="{15356C3D-CAEC-4916-874A-1C268A15E5F3}" type="presOf" srcId="{F4B0A38D-8123-450E-BFCB-5E12461F4757}" destId="{2DBC850F-2176-4986-9013-4D01B331B7E4}" srcOrd="0" destOrd="0" presId="urn:microsoft.com/office/officeart/2005/8/layout/hProcess9"/>
    <dgm:cxn modelId="{AFDEAE3D-40C8-47FA-BD44-E0D46AD8E84A}" type="presOf" srcId="{8CE771EF-A896-4CE2-BC7D-E9530575951E}" destId="{02765C7F-5316-446C-BEA0-09A913286700}" srcOrd="0" destOrd="0" presId="urn:microsoft.com/office/officeart/2005/8/layout/hProcess9"/>
    <dgm:cxn modelId="{4FECFA4A-2723-4A1D-A5AD-099635DABD4F}" srcId="{8CE771EF-A896-4CE2-BC7D-E9530575951E}" destId="{89088983-FC12-4168-B5C2-B58894A53576}" srcOrd="2" destOrd="0" parTransId="{ACEBF87E-D734-4400-A52A-3064B8CCB55C}" sibTransId="{4E45EB05-6F81-4CA8-90CB-4184438D7AE5}"/>
    <dgm:cxn modelId="{A52CEA74-76D2-48E5-A3A0-FB513C08DB17}" srcId="{8CE771EF-A896-4CE2-BC7D-E9530575951E}" destId="{F4B0A38D-8123-450E-BFCB-5E12461F4757}" srcOrd="1" destOrd="0" parTransId="{FC582564-1E4D-4BBC-908B-094F7B3D535D}" sibTransId="{33F71B97-5008-4CF7-8B06-9C4E884AE4E5}"/>
    <dgm:cxn modelId="{8EEA3255-4B53-4344-8E3F-4577FB757167}" srcId="{8CE771EF-A896-4CE2-BC7D-E9530575951E}" destId="{E2FC9E95-5763-4380-BA3F-DF423596233A}" srcOrd="4" destOrd="0" parTransId="{F674D35B-9A48-476F-BCA0-CE77BF659775}" sibTransId="{82A206A1-4E94-4F49-8E04-D347914E4B28}"/>
    <dgm:cxn modelId="{411EE4A2-1072-4FA8-B6FB-720F396F6918}" srcId="{8CE771EF-A896-4CE2-BC7D-E9530575951E}" destId="{C893352A-81CC-4DFF-ADA5-0089141082E1}" srcOrd="0" destOrd="0" parTransId="{B7B02325-E632-43B4-A66A-2417CE0F3EFD}" sibTransId="{648DE05F-6015-46CE-B961-32F507CB9D1C}"/>
    <dgm:cxn modelId="{F80F33B3-1DCB-4698-BBDC-535B7E5C20C8}" type="presOf" srcId="{96779B04-9894-4022-AFFF-D4890141F13A}" destId="{688E5467-4476-4C4E-AB07-D4F56B81E4E9}" srcOrd="0" destOrd="0" presId="urn:microsoft.com/office/officeart/2005/8/layout/hProcess9"/>
    <dgm:cxn modelId="{27040CBF-8816-41A2-9660-F87F9AFA7C21}" type="presOf" srcId="{89088983-FC12-4168-B5C2-B58894A53576}" destId="{B8C2CFA2-98AA-417D-812A-315E77C05D6D}" srcOrd="0" destOrd="0" presId="urn:microsoft.com/office/officeart/2005/8/layout/hProcess9"/>
    <dgm:cxn modelId="{D4130AE0-1319-4FCE-BAD6-94BC401FEF5B}" type="presOf" srcId="{C893352A-81CC-4DFF-ADA5-0089141082E1}" destId="{AAACBC82-D426-44E7-9E8E-15E696B54B59}" srcOrd="0" destOrd="0" presId="urn:microsoft.com/office/officeart/2005/8/layout/hProcess9"/>
    <dgm:cxn modelId="{21C528DF-4BC6-4DE8-90CD-8C0DAA531A56}" type="presParOf" srcId="{02765C7F-5316-446C-BEA0-09A913286700}" destId="{40148B30-515E-4FC0-A199-2FA1F203A8B5}" srcOrd="0" destOrd="0" presId="urn:microsoft.com/office/officeart/2005/8/layout/hProcess9"/>
    <dgm:cxn modelId="{A743B122-9E96-4610-B2D9-CF5536E18FD5}" type="presParOf" srcId="{02765C7F-5316-446C-BEA0-09A913286700}" destId="{ADE3AC1F-C8CA-4310-93D4-5EF9CEF003C3}" srcOrd="1" destOrd="0" presId="urn:microsoft.com/office/officeart/2005/8/layout/hProcess9"/>
    <dgm:cxn modelId="{DDC7338F-6A2D-49B4-B757-D72981E65072}" type="presParOf" srcId="{ADE3AC1F-C8CA-4310-93D4-5EF9CEF003C3}" destId="{AAACBC82-D426-44E7-9E8E-15E696B54B59}" srcOrd="0" destOrd="0" presId="urn:microsoft.com/office/officeart/2005/8/layout/hProcess9"/>
    <dgm:cxn modelId="{3DF0D885-BE40-4BBC-AE37-0715EF85C201}" type="presParOf" srcId="{ADE3AC1F-C8CA-4310-93D4-5EF9CEF003C3}" destId="{B753F65A-6BB0-4074-BC0E-CEB264EAA9E9}" srcOrd="1" destOrd="0" presId="urn:microsoft.com/office/officeart/2005/8/layout/hProcess9"/>
    <dgm:cxn modelId="{58B7C7C8-6BA1-4606-97B8-04EFEEDDF969}" type="presParOf" srcId="{ADE3AC1F-C8CA-4310-93D4-5EF9CEF003C3}" destId="{2DBC850F-2176-4986-9013-4D01B331B7E4}" srcOrd="2" destOrd="0" presId="urn:microsoft.com/office/officeart/2005/8/layout/hProcess9"/>
    <dgm:cxn modelId="{13577A0A-5366-4434-91CB-68B69F69C06F}" type="presParOf" srcId="{ADE3AC1F-C8CA-4310-93D4-5EF9CEF003C3}" destId="{E1FD9BFC-90FF-4486-9313-C4361046B179}" srcOrd="3" destOrd="0" presId="urn:microsoft.com/office/officeart/2005/8/layout/hProcess9"/>
    <dgm:cxn modelId="{81514BE1-1D24-479F-B4A1-3B00D802B1E1}" type="presParOf" srcId="{ADE3AC1F-C8CA-4310-93D4-5EF9CEF003C3}" destId="{B8C2CFA2-98AA-417D-812A-315E77C05D6D}" srcOrd="4" destOrd="0" presId="urn:microsoft.com/office/officeart/2005/8/layout/hProcess9"/>
    <dgm:cxn modelId="{1F96EE50-CECD-4710-A5C4-2AB0A80C363A}" type="presParOf" srcId="{ADE3AC1F-C8CA-4310-93D4-5EF9CEF003C3}" destId="{9092B9EF-EB44-41DC-AE17-5B6B9AA552ED}" srcOrd="5" destOrd="0" presId="urn:microsoft.com/office/officeart/2005/8/layout/hProcess9"/>
    <dgm:cxn modelId="{F3F024C2-11C7-400D-927A-4C732B575CAB}" type="presParOf" srcId="{ADE3AC1F-C8CA-4310-93D4-5EF9CEF003C3}" destId="{688E5467-4476-4C4E-AB07-D4F56B81E4E9}" srcOrd="6" destOrd="0" presId="urn:microsoft.com/office/officeart/2005/8/layout/hProcess9"/>
    <dgm:cxn modelId="{78B666E9-E217-481B-82D4-37AE22E5F9D2}" type="presParOf" srcId="{ADE3AC1F-C8CA-4310-93D4-5EF9CEF003C3}" destId="{C44CDF1C-A633-4F1D-812F-4E66E7A8B154}" srcOrd="7" destOrd="0" presId="urn:microsoft.com/office/officeart/2005/8/layout/hProcess9"/>
    <dgm:cxn modelId="{686550DE-CAE8-46A7-AA67-62C6ED3DCF1E}" type="presParOf" srcId="{ADE3AC1F-C8CA-4310-93D4-5EF9CEF003C3}" destId="{1F05040B-8F68-41A4-B0E4-E191507D6C73}"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2345F2-0200-4C2A-8C1E-7E12B9F009F9}" type="doc">
      <dgm:prSet loTypeId="urn:microsoft.com/office/officeart/2008/layout/HorizontalMultiLevelHierarchy" loCatId="hierarchy" qsTypeId="urn:microsoft.com/office/officeart/2005/8/quickstyle/3d3" qsCatId="3D" csTypeId="urn:microsoft.com/office/officeart/2005/8/colors/colorful2" csCatId="colorful" phldr="1"/>
      <dgm:spPr/>
      <dgm:t>
        <a:bodyPr/>
        <a:lstStyle/>
        <a:p>
          <a:endParaRPr lang="es-MX"/>
        </a:p>
      </dgm:t>
    </dgm:pt>
    <dgm:pt modelId="{93CAAB5E-A3BC-49BD-ACB9-CFE7A122B579}">
      <dgm:prSet phldrT="[Texto]"/>
      <dgm:spPr/>
      <dgm:t>
        <a:bodyPr/>
        <a:lstStyle/>
        <a:p>
          <a:r>
            <a:rPr lang="es-MX" dirty="0"/>
            <a:t>MOMENTOS PARA CLASIFICAR</a:t>
          </a:r>
        </a:p>
      </dgm:t>
    </dgm:pt>
    <dgm:pt modelId="{5DFCFD3D-29C8-4291-B109-FC055EB3A969}" type="parTrans" cxnId="{E8768B49-5269-4BFE-BB8E-2355492A35C0}">
      <dgm:prSet/>
      <dgm:spPr/>
      <dgm:t>
        <a:bodyPr/>
        <a:lstStyle/>
        <a:p>
          <a:endParaRPr lang="es-MX"/>
        </a:p>
      </dgm:t>
    </dgm:pt>
    <dgm:pt modelId="{74E3CAFE-F37E-4B5F-9A41-AC02D866DCA9}" type="sibTrans" cxnId="{E8768B49-5269-4BFE-BB8E-2355492A35C0}">
      <dgm:prSet/>
      <dgm:spPr/>
      <dgm:t>
        <a:bodyPr/>
        <a:lstStyle/>
        <a:p>
          <a:endParaRPr lang="es-MX"/>
        </a:p>
      </dgm:t>
    </dgm:pt>
    <dgm:pt modelId="{7FE8827D-7CA3-4AEA-B665-7AF46AC73718}">
      <dgm:prSet phldrT="[Texto]" custT="1"/>
      <dgm:spPr/>
      <dgm:t>
        <a:bodyPr/>
        <a:lstStyle/>
        <a:p>
          <a:r>
            <a:rPr lang="es-MX" sz="2400" b="1" dirty="0">
              <a:solidFill>
                <a:schemeClr val="tx1"/>
              </a:solidFill>
              <a:effectLst/>
            </a:rPr>
            <a:t>Se reciba una solicitud de acceso a la información.</a:t>
          </a:r>
        </a:p>
      </dgm:t>
    </dgm:pt>
    <dgm:pt modelId="{52C041D2-011A-4462-92D3-BB32B662CEE3}" type="parTrans" cxnId="{54036094-F00D-472D-AF9C-CAC6509CB443}">
      <dgm:prSet/>
      <dgm:spPr/>
      <dgm:t>
        <a:bodyPr/>
        <a:lstStyle/>
        <a:p>
          <a:endParaRPr lang="es-MX"/>
        </a:p>
      </dgm:t>
    </dgm:pt>
    <dgm:pt modelId="{766A7BBA-F5A3-4F78-A180-0A3AF9371323}" type="sibTrans" cxnId="{54036094-F00D-472D-AF9C-CAC6509CB443}">
      <dgm:prSet/>
      <dgm:spPr/>
      <dgm:t>
        <a:bodyPr/>
        <a:lstStyle/>
        <a:p>
          <a:endParaRPr lang="es-MX"/>
        </a:p>
      </dgm:t>
    </dgm:pt>
    <dgm:pt modelId="{B0BE9ACC-8DD0-4CDC-B13B-C46DEB5E21F2}">
      <dgm:prSet phldrT="[Texto]" custT="1"/>
      <dgm:spPr/>
      <dgm:t>
        <a:bodyPr/>
        <a:lstStyle/>
        <a:p>
          <a:r>
            <a:rPr lang="es-MX" sz="2400" b="1" dirty="0">
              <a:solidFill>
                <a:schemeClr val="tx1"/>
              </a:solidFill>
              <a:effectLst/>
            </a:rPr>
            <a:t>Se determine mediante resolución de autoridad competente.</a:t>
          </a:r>
        </a:p>
      </dgm:t>
    </dgm:pt>
    <dgm:pt modelId="{4ABDCA03-F345-4E20-9F5F-FDE2D7F0A4AB}" type="parTrans" cxnId="{EFE40FB5-825C-4D61-9C15-9C6B41ADAEC3}">
      <dgm:prSet/>
      <dgm:spPr/>
      <dgm:t>
        <a:bodyPr/>
        <a:lstStyle/>
        <a:p>
          <a:endParaRPr lang="es-MX"/>
        </a:p>
      </dgm:t>
    </dgm:pt>
    <dgm:pt modelId="{0CA67CA2-09EE-4567-B963-2CA8F6D967DE}" type="sibTrans" cxnId="{EFE40FB5-825C-4D61-9C15-9C6B41ADAEC3}">
      <dgm:prSet/>
      <dgm:spPr/>
      <dgm:t>
        <a:bodyPr/>
        <a:lstStyle/>
        <a:p>
          <a:endParaRPr lang="es-MX"/>
        </a:p>
      </dgm:t>
    </dgm:pt>
    <dgm:pt modelId="{1BCBA1AA-29AD-411F-8F38-776C507B26E3}">
      <dgm:prSet phldrT="[Texto]" custT="1"/>
      <dgm:spPr/>
      <dgm:t>
        <a:bodyPr/>
        <a:lstStyle/>
        <a:p>
          <a:r>
            <a:rPr lang="es-MX" sz="2000" b="1" dirty="0">
              <a:solidFill>
                <a:schemeClr val="tx1"/>
              </a:solidFill>
              <a:effectLst/>
            </a:rPr>
            <a:t>Se generen versiones públicas para dar cumplimiento a las obligaciones de transparencia previstas en la Ley General.</a:t>
          </a:r>
        </a:p>
      </dgm:t>
    </dgm:pt>
    <dgm:pt modelId="{57CBA06A-12FF-4536-94EB-6DCF0ADE0207}" type="parTrans" cxnId="{9E2DA61B-A1A9-45EC-977A-FE140258CF90}">
      <dgm:prSet/>
      <dgm:spPr/>
      <dgm:t>
        <a:bodyPr/>
        <a:lstStyle/>
        <a:p>
          <a:endParaRPr lang="es-MX"/>
        </a:p>
      </dgm:t>
    </dgm:pt>
    <dgm:pt modelId="{FC6B8298-0D10-4C4A-ABE7-DDFAE44306A1}" type="sibTrans" cxnId="{9E2DA61B-A1A9-45EC-977A-FE140258CF90}">
      <dgm:prSet/>
      <dgm:spPr/>
      <dgm:t>
        <a:bodyPr/>
        <a:lstStyle/>
        <a:p>
          <a:endParaRPr lang="es-MX"/>
        </a:p>
      </dgm:t>
    </dgm:pt>
    <dgm:pt modelId="{DA0AB9A8-C9ED-415E-A4AB-9C8B45FEA906}" type="pres">
      <dgm:prSet presAssocID="{962345F2-0200-4C2A-8C1E-7E12B9F009F9}" presName="Name0" presStyleCnt="0">
        <dgm:presLayoutVars>
          <dgm:chPref val="1"/>
          <dgm:dir/>
          <dgm:animOne val="branch"/>
          <dgm:animLvl val="lvl"/>
          <dgm:resizeHandles val="exact"/>
        </dgm:presLayoutVars>
      </dgm:prSet>
      <dgm:spPr/>
    </dgm:pt>
    <dgm:pt modelId="{B4FF817B-720A-4816-8040-C2A4BE92DD3B}" type="pres">
      <dgm:prSet presAssocID="{93CAAB5E-A3BC-49BD-ACB9-CFE7A122B579}" presName="root1" presStyleCnt="0"/>
      <dgm:spPr/>
    </dgm:pt>
    <dgm:pt modelId="{C249AA43-B67E-4011-BB2D-D0CFCEC10EAC}" type="pres">
      <dgm:prSet presAssocID="{93CAAB5E-A3BC-49BD-ACB9-CFE7A122B579}" presName="LevelOneTextNode" presStyleLbl="node0" presStyleIdx="0" presStyleCnt="1">
        <dgm:presLayoutVars>
          <dgm:chPref val="3"/>
        </dgm:presLayoutVars>
      </dgm:prSet>
      <dgm:spPr/>
    </dgm:pt>
    <dgm:pt modelId="{C9125728-32C0-4907-A424-99DE90F748F8}" type="pres">
      <dgm:prSet presAssocID="{93CAAB5E-A3BC-49BD-ACB9-CFE7A122B579}" presName="level2hierChild" presStyleCnt="0"/>
      <dgm:spPr/>
    </dgm:pt>
    <dgm:pt modelId="{C0AE2C1B-8F0E-49EA-91C0-7E81EAF9780B}" type="pres">
      <dgm:prSet presAssocID="{52C041D2-011A-4462-92D3-BB32B662CEE3}" presName="conn2-1" presStyleLbl="parChTrans1D2" presStyleIdx="0" presStyleCnt="3"/>
      <dgm:spPr/>
    </dgm:pt>
    <dgm:pt modelId="{1C43B7FB-FC5D-4418-BD70-53D473486C47}" type="pres">
      <dgm:prSet presAssocID="{52C041D2-011A-4462-92D3-BB32B662CEE3}" presName="connTx" presStyleLbl="parChTrans1D2" presStyleIdx="0" presStyleCnt="3"/>
      <dgm:spPr/>
    </dgm:pt>
    <dgm:pt modelId="{37396B41-7E0D-4585-8632-6AFDB50C37B8}" type="pres">
      <dgm:prSet presAssocID="{7FE8827D-7CA3-4AEA-B665-7AF46AC73718}" presName="root2" presStyleCnt="0"/>
      <dgm:spPr/>
    </dgm:pt>
    <dgm:pt modelId="{28A142B2-A8D1-45E3-B7F7-9AA47326BA59}" type="pres">
      <dgm:prSet presAssocID="{7FE8827D-7CA3-4AEA-B665-7AF46AC73718}" presName="LevelTwoTextNode" presStyleLbl="node2" presStyleIdx="0" presStyleCnt="3" custScaleX="118577" custScaleY="145631">
        <dgm:presLayoutVars>
          <dgm:chPref val="3"/>
        </dgm:presLayoutVars>
      </dgm:prSet>
      <dgm:spPr/>
    </dgm:pt>
    <dgm:pt modelId="{7300BFB2-E914-4366-959E-F347B1A06656}" type="pres">
      <dgm:prSet presAssocID="{7FE8827D-7CA3-4AEA-B665-7AF46AC73718}" presName="level3hierChild" presStyleCnt="0"/>
      <dgm:spPr/>
    </dgm:pt>
    <dgm:pt modelId="{2A1738BE-9870-4A4C-94B1-9C4BD5786D69}" type="pres">
      <dgm:prSet presAssocID="{4ABDCA03-F345-4E20-9F5F-FDE2D7F0A4AB}" presName="conn2-1" presStyleLbl="parChTrans1D2" presStyleIdx="1" presStyleCnt="3"/>
      <dgm:spPr/>
    </dgm:pt>
    <dgm:pt modelId="{62F76C21-71E8-4B98-8D05-707000BFFACD}" type="pres">
      <dgm:prSet presAssocID="{4ABDCA03-F345-4E20-9F5F-FDE2D7F0A4AB}" presName="connTx" presStyleLbl="parChTrans1D2" presStyleIdx="1" presStyleCnt="3"/>
      <dgm:spPr/>
    </dgm:pt>
    <dgm:pt modelId="{188368A9-1349-4F0D-BFEC-D3A8F89F5206}" type="pres">
      <dgm:prSet presAssocID="{B0BE9ACC-8DD0-4CDC-B13B-C46DEB5E21F2}" presName="root2" presStyleCnt="0"/>
      <dgm:spPr/>
    </dgm:pt>
    <dgm:pt modelId="{A7AA851D-5659-4A92-B014-40DF8C995CDE}" type="pres">
      <dgm:prSet presAssocID="{B0BE9ACC-8DD0-4CDC-B13B-C46DEB5E21F2}" presName="LevelTwoTextNode" presStyleLbl="node2" presStyleIdx="1" presStyleCnt="3" custScaleX="118577" custScaleY="130887">
        <dgm:presLayoutVars>
          <dgm:chPref val="3"/>
        </dgm:presLayoutVars>
      </dgm:prSet>
      <dgm:spPr/>
    </dgm:pt>
    <dgm:pt modelId="{BE0892A7-5D61-4BD5-8794-F3823031E6F6}" type="pres">
      <dgm:prSet presAssocID="{B0BE9ACC-8DD0-4CDC-B13B-C46DEB5E21F2}" presName="level3hierChild" presStyleCnt="0"/>
      <dgm:spPr/>
    </dgm:pt>
    <dgm:pt modelId="{6B2E30DC-672D-4237-928D-958ECF2B7253}" type="pres">
      <dgm:prSet presAssocID="{57CBA06A-12FF-4536-94EB-6DCF0ADE0207}" presName="conn2-1" presStyleLbl="parChTrans1D2" presStyleIdx="2" presStyleCnt="3"/>
      <dgm:spPr/>
    </dgm:pt>
    <dgm:pt modelId="{E84FDBFC-DDA5-4097-A744-DF1407DD6716}" type="pres">
      <dgm:prSet presAssocID="{57CBA06A-12FF-4536-94EB-6DCF0ADE0207}" presName="connTx" presStyleLbl="parChTrans1D2" presStyleIdx="2" presStyleCnt="3"/>
      <dgm:spPr/>
    </dgm:pt>
    <dgm:pt modelId="{9910283E-6052-4DAF-A7F8-C3424D051EF1}" type="pres">
      <dgm:prSet presAssocID="{1BCBA1AA-29AD-411F-8F38-776C507B26E3}" presName="root2" presStyleCnt="0"/>
      <dgm:spPr/>
    </dgm:pt>
    <dgm:pt modelId="{43969A17-4B37-4D18-B0DD-E1EBBAB6F5F0}" type="pres">
      <dgm:prSet presAssocID="{1BCBA1AA-29AD-411F-8F38-776C507B26E3}" presName="LevelTwoTextNode" presStyleLbl="node2" presStyleIdx="2" presStyleCnt="3" custScaleX="123558" custScaleY="134071">
        <dgm:presLayoutVars>
          <dgm:chPref val="3"/>
        </dgm:presLayoutVars>
      </dgm:prSet>
      <dgm:spPr/>
    </dgm:pt>
    <dgm:pt modelId="{C18E9526-A380-428D-A96F-2D4EDA5F5DD9}" type="pres">
      <dgm:prSet presAssocID="{1BCBA1AA-29AD-411F-8F38-776C507B26E3}" presName="level3hierChild" presStyleCnt="0"/>
      <dgm:spPr/>
    </dgm:pt>
  </dgm:ptLst>
  <dgm:cxnLst>
    <dgm:cxn modelId="{6F23E513-3BCE-47F7-AA77-4CE7BCFF15C9}" type="presOf" srcId="{57CBA06A-12FF-4536-94EB-6DCF0ADE0207}" destId="{6B2E30DC-672D-4237-928D-958ECF2B7253}" srcOrd="0" destOrd="0" presId="urn:microsoft.com/office/officeart/2008/layout/HorizontalMultiLevelHierarchy"/>
    <dgm:cxn modelId="{9E2DA61B-A1A9-45EC-977A-FE140258CF90}" srcId="{93CAAB5E-A3BC-49BD-ACB9-CFE7A122B579}" destId="{1BCBA1AA-29AD-411F-8F38-776C507B26E3}" srcOrd="2" destOrd="0" parTransId="{57CBA06A-12FF-4536-94EB-6DCF0ADE0207}" sibTransId="{FC6B8298-0D10-4C4A-ABE7-DDFAE44306A1}"/>
    <dgm:cxn modelId="{92AEC620-DCD6-40E8-B414-B71B2A5C39CF}" type="presOf" srcId="{4ABDCA03-F345-4E20-9F5F-FDE2D7F0A4AB}" destId="{2A1738BE-9870-4A4C-94B1-9C4BD5786D69}" srcOrd="0" destOrd="0" presId="urn:microsoft.com/office/officeart/2008/layout/HorizontalMultiLevelHierarchy"/>
    <dgm:cxn modelId="{E8768B49-5269-4BFE-BB8E-2355492A35C0}" srcId="{962345F2-0200-4C2A-8C1E-7E12B9F009F9}" destId="{93CAAB5E-A3BC-49BD-ACB9-CFE7A122B579}" srcOrd="0" destOrd="0" parTransId="{5DFCFD3D-29C8-4291-B109-FC055EB3A969}" sibTransId="{74E3CAFE-F37E-4B5F-9A41-AC02D866DCA9}"/>
    <dgm:cxn modelId="{ABE7CA77-B317-4F94-A0EC-E9A87D7297F2}" type="presOf" srcId="{7FE8827D-7CA3-4AEA-B665-7AF46AC73718}" destId="{28A142B2-A8D1-45E3-B7F7-9AA47326BA59}" srcOrd="0" destOrd="0" presId="urn:microsoft.com/office/officeart/2008/layout/HorizontalMultiLevelHierarchy"/>
    <dgm:cxn modelId="{C3E17580-C8AC-4B2D-AB71-FD89F4B35419}" type="presOf" srcId="{1BCBA1AA-29AD-411F-8F38-776C507B26E3}" destId="{43969A17-4B37-4D18-B0DD-E1EBBAB6F5F0}" srcOrd="0" destOrd="0" presId="urn:microsoft.com/office/officeart/2008/layout/HorizontalMultiLevelHierarchy"/>
    <dgm:cxn modelId="{54036094-F00D-472D-AF9C-CAC6509CB443}" srcId="{93CAAB5E-A3BC-49BD-ACB9-CFE7A122B579}" destId="{7FE8827D-7CA3-4AEA-B665-7AF46AC73718}" srcOrd="0" destOrd="0" parTransId="{52C041D2-011A-4462-92D3-BB32B662CEE3}" sibTransId="{766A7BBA-F5A3-4F78-A180-0A3AF9371323}"/>
    <dgm:cxn modelId="{60A931A0-2AD0-447A-920B-D3BA64FF19EA}" type="presOf" srcId="{B0BE9ACC-8DD0-4CDC-B13B-C46DEB5E21F2}" destId="{A7AA851D-5659-4A92-B014-40DF8C995CDE}" srcOrd="0" destOrd="0" presId="urn:microsoft.com/office/officeart/2008/layout/HorizontalMultiLevelHierarchy"/>
    <dgm:cxn modelId="{3BDFE0B0-58F2-4D61-AD40-92A3A5BC565E}" type="presOf" srcId="{93CAAB5E-A3BC-49BD-ACB9-CFE7A122B579}" destId="{C249AA43-B67E-4011-BB2D-D0CFCEC10EAC}" srcOrd="0" destOrd="0" presId="urn:microsoft.com/office/officeart/2008/layout/HorizontalMultiLevelHierarchy"/>
    <dgm:cxn modelId="{EFE40FB5-825C-4D61-9C15-9C6B41ADAEC3}" srcId="{93CAAB5E-A3BC-49BD-ACB9-CFE7A122B579}" destId="{B0BE9ACC-8DD0-4CDC-B13B-C46DEB5E21F2}" srcOrd="1" destOrd="0" parTransId="{4ABDCA03-F345-4E20-9F5F-FDE2D7F0A4AB}" sibTransId="{0CA67CA2-09EE-4567-B963-2CA8F6D967DE}"/>
    <dgm:cxn modelId="{FAB6DAD8-EC21-4BF3-8045-FC01841786DB}" type="presOf" srcId="{52C041D2-011A-4462-92D3-BB32B662CEE3}" destId="{C0AE2C1B-8F0E-49EA-91C0-7E81EAF9780B}" srcOrd="0" destOrd="0" presId="urn:microsoft.com/office/officeart/2008/layout/HorizontalMultiLevelHierarchy"/>
    <dgm:cxn modelId="{957424E2-E9AB-440C-A3E9-7B6EB76156DC}" type="presOf" srcId="{57CBA06A-12FF-4536-94EB-6DCF0ADE0207}" destId="{E84FDBFC-DDA5-4097-A744-DF1407DD6716}" srcOrd="1" destOrd="0" presId="urn:microsoft.com/office/officeart/2008/layout/HorizontalMultiLevelHierarchy"/>
    <dgm:cxn modelId="{90448AEA-7816-4BCF-BDAB-1FF6C94C44AB}" type="presOf" srcId="{4ABDCA03-F345-4E20-9F5F-FDE2D7F0A4AB}" destId="{62F76C21-71E8-4B98-8D05-707000BFFACD}" srcOrd="1" destOrd="0" presId="urn:microsoft.com/office/officeart/2008/layout/HorizontalMultiLevelHierarchy"/>
    <dgm:cxn modelId="{71224CEC-A518-42DA-8AB0-AADFDC5707B4}" type="presOf" srcId="{962345F2-0200-4C2A-8C1E-7E12B9F009F9}" destId="{DA0AB9A8-C9ED-415E-A4AB-9C8B45FEA906}" srcOrd="0" destOrd="0" presId="urn:microsoft.com/office/officeart/2008/layout/HorizontalMultiLevelHierarchy"/>
    <dgm:cxn modelId="{9A86A2F2-A544-4E1A-B541-FF188EFADC19}" type="presOf" srcId="{52C041D2-011A-4462-92D3-BB32B662CEE3}" destId="{1C43B7FB-FC5D-4418-BD70-53D473486C47}" srcOrd="1" destOrd="0" presId="urn:microsoft.com/office/officeart/2008/layout/HorizontalMultiLevelHierarchy"/>
    <dgm:cxn modelId="{45D59EAC-808E-4EA4-BB15-93E266E75137}" type="presParOf" srcId="{DA0AB9A8-C9ED-415E-A4AB-9C8B45FEA906}" destId="{B4FF817B-720A-4816-8040-C2A4BE92DD3B}" srcOrd="0" destOrd="0" presId="urn:microsoft.com/office/officeart/2008/layout/HorizontalMultiLevelHierarchy"/>
    <dgm:cxn modelId="{F28523DF-0F60-4503-B815-D86EFDD0FC0F}" type="presParOf" srcId="{B4FF817B-720A-4816-8040-C2A4BE92DD3B}" destId="{C249AA43-B67E-4011-BB2D-D0CFCEC10EAC}" srcOrd="0" destOrd="0" presId="urn:microsoft.com/office/officeart/2008/layout/HorizontalMultiLevelHierarchy"/>
    <dgm:cxn modelId="{03990C6F-4C71-4F68-BFD3-700E25E1493E}" type="presParOf" srcId="{B4FF817B-720A-4816-8040-C2A4BE92DD3B}" destId="{C9125728-32C0-4907-A424-99DE90F748F8}" srcOrd="1" destOrd="0" presId="urn:microsoft.com/office/officeart/2008/layout/HorizontalMultiLevelHierarchy"/>
    <dgm:cxn modelId="{F169FE65-4BDD-449F-96F0-2A33C6A9522E}" type="presParOf" srcId="{C9125728-32C0-4907-A424-99DE90F748F8}" destId="{C0AE2C1B-8F0E-49EA-91C0-7E81EAF9780B}" srcOrd="0" destOrd="0" presId="urn:microsoft.com/office/officeart/2008/layout/HorizontalMultiLevelHierarchy"/>
    <dgm:cxn modelId="{DFCEFA52-C935-437D-ADC9-DB151C708732}" type="presParOf" srcId="{C0AE2C1B-8F0E-49EA-91C0-7E81EAF9780B}" destId="{1C43B7FB-FC5D-4418-BD70-53D473486C47}" srcOrd="0" destOrd="0" presId="urn:microsoft.com/office/officeart/2008/layout/HorizontalMultiLevelHierarchy"/>
    <dgm:cxn modelId="{F477B2C6-A859-4B98-B4E1-7FC58ABC6ACA}" type="presParOf" srcId="{C9125728-32C0-4907-A424-99DE90F748F8}" destId="{37396B41-7E0D-4585-8632-6AFDB50C37B8}" srcOrd="1" destOrd="0" presId="urn:microsoft.com/office/officeart/2008/layout/HorizontalMultiLevelHierarchy"/>
    <dgm:cxn modelId="{68BE8A0F-3A6C-4AD2-A2A9-764AE3DFC478}" type="presParOf" srcId="{37396B41-7E0D-4585-8632-6AFDB50C37B8}" destId="{28A142B2-A8D1-45E3-B7F7-9AA47326BA59}" srcOrd="0" destOrd="0" presId="urn:microsoft.com/office/officeart/2008/layout/HorizontalMultiLevelHierarchy"/>
    <dgm:cxn modelId="{A1FB74A8-1C21-4AA3-889A-D83F453B4D23}" type="presParOf" srcId="{37396B41-7E0D-4585-8632-6AFDB50C37B8}" destId="{7300BFB2-E914-4366-959E-F347B1A06656}" srcOrd="1" destOrd="0" presId="urn:microsoft.com/office/officeart/2008/layout/HorizontalMultiLevelHierarchy"/>
    <dgm:cxn modelId="{83A45BF1-BA7F-4412-90C3-CD28C8F83F57}" type="presParOf" srcId="{C9125728-32C0-4907-A424-99DE90F748F8}" destId="{2A1738BE-9870-4A4C-94B1-9C4BD5786D69}" srcOrd="2" destOrd="0" presId="urn:microsoft.com/office/officeart/2008/layout/HorizontalMultiLevelHierarchy"/>
    <dgm:cxn modelId="{B9B77E8C-55A5-4928-A8E0-ED9A1268AF4A}" type="presParOf" srcId="{2A1738BE-9870-4A4C-94B1-9C4BD5786D69}" destId="{62F76C21-71E8-4B98-8D05-707000BFFACD}" srcOrd="0" destOrd="0" presId="urn:microsoft.com/office/officeart/2008/layout/HorizontalMultiLevelHierarchy"/>
    <dgm:cxn modelId="{D22B5E52-9828-4A1A-B559-7E07F58D879F}" type="presParOf" srcId="{C9125728-32C0-4907-A424-99DE90F748F8}" destId="{188368A9-1349-4F0D-BFEC-D3A8F89F5206}" srcOrd="3" destOrd="0" presId="urn:microsoft.com/office/officeart/2008/layout/HorizontalMultiLevelHierarchy"/>
    <dgm:cxn modelId="{133BF26B-97CE-42A5-8467-134FD33306F2}" type="presParOf" srcId="{188368A9-1349-4F0D-BFEC-D3A8F89F5206}" destId="{A7AA851D-5659-4A92-B014-40DF8C995CDE}" srcOrd="0" destOrd="0" presId="urn:microsoft.com/office/officeart/2008/layout/HorizontalMultiLevelHierarchy"/>
    <dgm:cxn modelId="{B17C1597-FC89-4684-9E2A-55E02460576C}" type="presParOf" srcId="{188368A9-1349-4F0D-BFEC-D3A8F89F5206}" destId="{BE0892A7-5D61-4BD5-8794-F3823031E6F6}" srcOrd="1" destOrd="0" presId="urn:microsoft.com/office/officeart/2008/layout/HorizontalMultiLevelHierarchy"/>
    <dgm:cxn modelId="{9580026C-FEAA-41DA-98AA-CC630B9D0526}" type="presParOf" srcId="{C9125728-32C0-4907-A424-99DE90F748F8}" destId="{6B2E30DC-672D-4237-928D-958ECF2B7253}" srcOrd="4" destOrd="0" presId="urn:microsoft.com/office/officeart/2008/layout/HorizontalMultiLevelHierarchy"/>
    <dgm:cxn modelId="{DFA78D58-3813-40B6-BE99-2CD6558090AF}" type="presParOf" srcId="{6B2E30DC-672D-4237-928D-958ECF2B7253}" destId="{E84FDBFC-DDA5-4097-A744-DF1407DD6716}" srcOrd="0" destOrd="0" presId="urn:microsoft.com/office/officeart/2008/layout/HorizontalMultiLevelHierarchy"/>
    <dgm:cxn modelId="{F8AAA30C-FF8B-4AD2-89F7-D02FA11F067A}" type="presParOf" srcId="{C9125728-32C0-4907-A424-99DE90F748F8}" destId="{9910283E-6052-4DAF-A7F8-C3424D051EF1}" srcOrd="5" destOrd="0" presId="urn:microsoft.com/office/officeart/2008/layout/HorizontalMultiLevelHierarchy"/>
    <dgm:cxn modelId="{DB94F991-3447-4E0C-95EC-6AC734F42C09}" type="presParOf" srcId="{9910283E-6052-4DAF-A7F8-C3424D051EF1}" destId="{43969A17-4B37-4D18-B0DD-E1EBBAB6F5F0}" srcOrd="0" destOrd="0" presId="urn:microsoft.com/office/officeart/2008/layout/HorizontalMultiLevelHierarchy"/>
    <dgm:cxn modelId="{083F77F1-871D-492A-A050-96E7D32C19BE}" type="presParOf" srcId="{9910283E-6052-4DAF-A7F8-C3424D051EF1}" destId="{C18E9526-A380-428D-A96F-2D4EDA5F5DD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E9CB6B-7BED-4513-ADE9-0B809188A840}" type="doc">
      <dgm:prSet loTypeId="urn:microsoft.com/office/officeart/2005/8/layout/hProcess6" loCatId="process" qsTypeId="urn:microsoft.com/office/officeart/2005/8/quickstyle/simple1" qsCatId="simple" csTypeId="urn:microsoft.com/office/officeart/2005/8/colors/accent4_2" csCatId="accent4" phldr="1"/>
      <dgm:spPr/>
      <dgm:t>
        <a:bodyPr/>
        <a:lstStyle/>
        <a:p>
          <a:endParaRPr lang="es-MX"/>
        </a:p>
      </dgm:t>
    </dgm:pt>
    <dgm:pt modelId="{2E72AC88-21F8-44CB-98BE-A32321923402}">
      <dgm:prSet phldrT="[Texto]"/>
      <dgm:spPr/>
      <dgm:t>
        <a:bodyPr/>
        <a:lstStyle/>
        <a:p>
          <a:r>
            <a:rPr lang="es-MX" b="1" dirty="0">
              <a:effectLst>
                <a:outerShdw blurRad="38100" dist="38100" dir="2700000" algn="tl">
                  <a:srgbClr val="000000">
                    <a:alpha val="43137"/>
                  </a:srgbClr>
                </a:outerShdw>
              </a:effectLst>
            </a:rPr>
            <a:t>Cada área  del sujeto obligado</a:t>
          </a:r>
        </a:p>
      </dgm:t>
    </dgm:pt>
    <dgm:pt modelId="{408526CF-5111-4EF4-859C-072441FE5008}" type="parTrans" cxnId="{33C0331C-AE53-435E-A3BC-6DF51E18FD98}">
      <dgm:prSet/>
      <dgm:spPr/>
      <dgm:t>
        <a:bodyPr/>
        <a:lstStyle/>
        <a:p>
          <a:endParaRPr lang="es-MX"/>
        </a:p>
      </dgm:t>
    </dgm:pt>
    <dgm:pt modelId="{0654F3E3-4999-40F0-A8F6-600C9A7CB4C6}" type="sibTrans" cxnId="{33C0331C-AE53-435E-A3BC-6DF51E18FD98}">
      <dgm:prSet/>
      <dgm:spPr/>
      <dgm:t>
        <a:bodyPr/>
        <a:lstStyle/>
        <a:p>
          <a:endParaRPr lang="es-MX"/>
        </a:p>
      </dgm:t>
    </dgm:pt>
    <dgm:pt modelId="{F76E99F5-B56F-42C1-9594-25CC1BFCE566}">
      <dgm:prSet phldrT="[Texto]"/>
      <dgm:spPr/>
      <dgm:t>
        <a:bodyPr/>
        <a:lstStyle/>
        <a:p>
          <a:r>
            <a:rPr lang="es-MX" dirty="0"/>
            <a:t>Por Área responsable de la información y tema.</a:t>
          </a:r>
        </a:p>
      </dgm:t>
    </dgm:pt>
    <dgm:pt modelId="{AFF2FA41-6707-4773-A597-B288856FB406}" type="sibTrans" cxnId="{D5F1F694-6E10-4065-A910-CBD2632B14B9}">
      <dgm:prSet/>
      <dgm:spPr/>
      <dgm:t>
        <a:bodyPr/>
        <a:lstStyle/>
        <a:p>
          <a:endParaRPr lang="es-MX"/>
        </a:p>
      </dgm:t>
    </dgm:pt>
    <dgm:pt modelId="{C4E9A82B-5511-4EB0-95FB-35914F94F77F}" type="parTrans" cxnId="{D5F1F694-6E10-4065-A910-CBD2632B14B9}">
      <dgm:prSet/>
      <dgm:spPr/>
      <dgm:t>
        <a:bodyPr/>
        <a:lstStyle/>
        <a:p>
          <a:endParaRPr lang="es-MX"/>
        </a:p>
      </dgm:t>
    </dgm:pt>
    <dgm:pt modelId="{43F79EB5-5C8C-4792-A0AF-568511C4580A}">
      <dgm:prSet phldrT="[Texto]"/>
      <dgm:spPr/>
      <dgm:t>
        <a:bodyPr/>
        <a:lstStyle/>
        <a:p>
          <a:r>
            <a:rPr lang="es-MX" dirty="0"/>
            <a:t>Elaborará un índice de los Expedientes clasificados como reservados.</a:t>
          </a:r>
        </a:p>
      </dgm:t>
    </dgm:pt>
    <dgm:pt modelId="{ECAE00B6-1358-4656-A687-27F0CA8226A3}" type="sibTrans" cxnId="{870B4A6F-398D-4734-9B87-4147A7085841}">
      <dgm:prSet/>
      <dgm:spPr/>
      <dgm:t>
        <a:bodyPr/>
        <a:lstStyle/>
        <a:p>
          <a:endParaRPr lang="es-MX"/>
        </a:p>
      </dgm:t>
    </dgm:pt>
    <dgm:pt modelId="{2E340CC8-1AAC-4748-AF79-41832F2EEEC2}" type="parTrans" cxnId="{870B4A6F-398D-4734-9B87-4147A7085841}">
      <dgm:prSet/>
      <dgm:spPr/>
      <dgm:t>
        <a:bodyPr/>
        <a:lstStyle/>
        <a:p>
          <a:endParaRPr lang="es-MX"/>
        </a:p>
      </dgm:t>
    </dgm:pt>
    <dgm:pt modelId="{11B0653B-24AC-4E07-B959-8C402C9461E0}" type="pres">
      <dgm:prSet presAssocID="{F9E9CB6B-7BED-4513-ADE9-0B809188A840}" presName="theList" presStyleCnt="0">
        <dgm:presLayoutVars>
          <dgm:dir/>
          <dgm:animLvl val="lvl"/>
          <dgm:resizeHandles val="exact"/>
        </dgm:presLayoutVars>
      </dgm:prSet>
      <dgm:spPr/>
    </dgm:pt>
    <dgm:pt modelId="{F50B9C06-212B-4A84-8869-33798D3C59F9}" type="pres">
      <dgm:prSet presAssocID="{2E72AC88-21F8-44CB-98BE-A32321923402}" presName="compNode" presStyleCnt="0"/>
      <dgm:spPr/>
    </dgm:pt>
    <dgm:pt modelId="{4D52FC5C-CCBC-4AF0-B5A1-2298BEF976BA}" type="pres">
      <dgm:prSet presAssocID="{2E72AC88-21F8-44CB-98BE-A32321923402}" presName="noGeometry" presStyleCnt="0"/>
      <dgm:spPr/>
    </dgm:pt>
    <dgm:pt modelId="{5100F71A-0672-4516-B2D3-3F16F8850A32}" type="pres">
      <dgm:prSet presAssocID="{2E72AC88-21F8-44CB-98BE-A32321923402}" presName="childTextVisible" presStyleLbl="bgAccFollowNode1" presStyleIdx="0" presStyleCnt="1">
        <dgm:presLayoutVars>
          <dgm:bulletEnabled val="1"/>
        </dgm:presLayoutVars>
      </dgm:prSet>
      <dgm:spPr/>
    </dgm:pt>
    <dgm:pt modelId="{FF7AAE42-E954-4BAA-8B7A-69B2D34F356F}" type="pres">
      <dgm:prSet presAssocID="{2E72AC88-21F8-44CB-98BE-A32321923402}" presName="childTextHidden" presStyleLbl="bgAccFollowNode1" presStyleIdx="0" presStyleCnt="1"/>
      <dgm:spPr/>
    </dgm:pt>
    <dgm:pt modelId="{B89C59FA-06EE-45DF-97DC-4E219012AC15}" type="pres">
      <dgm:prSet presAssocID="{2E72AC88-21F8-44CB-98BE-A32321923402}" presName="parentText" presStyleLbl="node1" presStyleIdx="0" presStyleCnt="1">
        <dgm:presLayoutVars>
          <dgm:chMax val="1"/>
          <dgm:bulletEnabled val="1"/>
        </dgm:presLayoutVars>
      </dgm:prSet>
      <dgm:spPr/>
    </dgm:pt>
  </dgm:ptLst>
  <dgm:cxnLst>
    <dgm:cxn modelId="{33C0331C-AE53-435E-A3BC-6DF51E18FD98}" srcId="{F9E9CB6B-7BED-4513-ADE9-0B809188A840}" destId="{2E72AC88-21F8-44CB-98BE-A32321923402}" srcOrd="0" destOrd="0" parTransId="{408526CF-5111-4EF4-859C-072441FE5008}" sibTransId="{0654F3E3-4999-40F0-A8F6-600C9A7CB4C6}"/>
    <dgm:cxn modelId="{FF216730-3774-4684-8F19-2366CCC25377}" type="presOf" srcId="{F9E9CB6B-7BED-4513-ADE9-0B809188A840}" destId="{11B0653B-24AC-4E07-B959-8C402C9461E0}" srcOrd="0" destOrd="0" presId="urn:microsoft.com/office/officeart/2005/8/layout/hProcess6"/>
    <dgm:cxn modelId="{B79F7535-98BD-4A38-B802-1934FF309B0E}" type="presOf" srcId="{F76E99F5-B56F-42C1-9594-25CC1BFCE566}" destId="{5100F71A-0672-4516-B2D3-3F16F8850A32}" srcOrd="0" destOrd="1" presId="urn:microsoft.com/office/officeart/2005/8/layout/hProcess6"/>
    <dgm:cxn modelId="{870B4A6F-398D-4734-9B87-4147A7085841}" srcId="{2E72AC88-21F8-44CB-98BE-A32321923402}" destId="{43F79EB5-5C8C-4792-A0AF-568511C4580A}" srcOrd="0" destOrd="0" parTransId="{2E340CC8-1AAC-4748-AF79-41832F2EEEC2}" sibTransId="{ECAE00B6-1358-4656-A687-27F0CA8226A3}"/>
    <dgm:cxn modelId="{8396FD52-E14A-4154-99C6-92F5C987D043}" type="presOf" srcId="{2E72AC88-21F8-44CB-98BE-A32321923402}" destId="{B89C59FA-06EE-45DF-97DC-4E219012AC15}" srcOrd="0" destOrd="0" presId="urn:microsoft.com/office/officeart/2005/8/layout/hProcess6"/>
    <dgm:cxn modelId="{FD8EE484-F900-4BFD-B04B-A66E62D4FDF8}" type="presOf" srcId="{F76E99F5-B56F-42C1-9594-25CC1BFCE566}" destId="{FF7AAE42-E954-4BAA-8B7A-69B2D34F356F}" srcOrd="1" destOrd="1" presId="urn:microsoft.com/office/officeart/2005/8/layout/hProcess6"/>
    <dgm:cxn modelId="{D5F1F694-6E10-4065-A910-CBD2632B14B9}" srcId="{2E72AC88-21F8-44CB-98BE-A32321923402}" destId="{F76E99F5-B56F-42C1-9594-25CC1BFCE566}" srcOrd="1" destOrd="0" parTransId="{C4E9A82B-5511-4EB0-95FB-35914F94F77F}" sibTransId="{AFF2FA41-6707-4773-A597-B288856FB406}"/>
    <dgm:cxn modelId="{629F7BA7-1E6B-4C32-82B9-7DB9F8044EE7}" type="presOf" srcId="{43F79EB5-5C8C-4792-A0AF-568511C4580A}" destId="{5100F71A-0672-4516-B2D3-3F16F8850A32}" srcOrd="0" destOrd="0" presId="urn:microsoft.com/office/officeart/2005/8/layout/hProcess6"/>
    <dgm:cxn modelId="{CDEA40BC-975E-43A2-AD5B-ED4A478F5B41}" type="presOf" srcId="{43F79EB5-5C8C-4792-A0AF-568511C4580A}" destId="{FF7AAE42-E954-4BAA-8B7A-69B2D34F356F}" srcOrd="1" destOrd="0" presId="urn:microsoft.com/office/officeart/2005/8/layout/hProcess6"/>
    <dgm:cxn modelId="{2AEBC72F-19BE-46FC-8A98-29568CEAF2B5}" type="presParOf" srcId="{11B0653B-24AC-4E07-B959-8C402C9461E0}" destId="{F50B9C06-212B-4A84-8869-33798D3C59F9}" srcOrd="0" destOrd="0" presId="urn:microsoft.com/office/officeart/2005/8/layout/hProcess6"/>
    <dgm:cxn modelId="{95D2E674-D570-4F54-940E-5B87DD5FEEFD}" type="presParOf" srcId="{F50B9C06-212B-4A84-8869-33798D3C59F9}" destId="{4D52FC5C-CCBC-4AF0-B5A1-2298BEF976BA}" srcOrd="0" destOrd="0" presId="urn:microsoft.com/office/officeart/2005/8/layout/hProcess6"/>
    <dgm:cxn modelId="{75F180E7-C637-4FD8-AFE8-DB5054276B28}" type="presParOf" srcId="{F50B9C06-212B-4A84-8869-33798D3C59F9}" destId="{5100F71A-0672-4516-B2D3-3F16F8850A32}" srcOrd="1" destOrd="0" presId="urn:microsoft.com/office/officeart/2005/8/layout/hProcess6"/>
    <dgm:cxn modelId="{FD5C93B9-5708-4E76-9A83-8C8B90ABD62A}" type="presParOf" srcId="{F50B9C06-212B-4A84-8869-33798D3C59F9}" destId="{FF7AAE42-E954-4BAA-8B7A-69B2D34F356F}" srcOrd="2" destOrd="0" presId="urn:microsoft.com/office/officeart/2005/8/layout/hProcess6"/>
    <dgm:cxn modelId="{6269AE2E-58B4-481A-A660-199BD5A8C5DA}" type="presParOf" srcId="{F50B9C06-212B-4A84-8869-33798D3C59F9}" destId="{B89C59FA-06EE-45DF-97DC-4E219012AC15}"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BEC7FA-453E-4A06-A268-4B17E5218FE0}"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s-MX"/>
        </a:p>
      </dgm:t>
    </dgm:pt>
    <dgm:pt modelId="{CFCBCBF7-A04B-463F-96EF-C03F308FCA9C}">
      <dgm:prSet phldrT="[Texto]"/>
      <dgm:spPr/>
      <dgm:t>
        <a:bodyPr/>
        <a:lstStyle/>
        <a:p>
          <a:r>
            <a:rPr lang="es-MX" dirty="0"/>
            <a:t>Primeros diez días hábiles de enero y julio</a:t>
          </a:r>
        </a:p>
      </dgm:t>
    </dgm:pt>
    <dgm:pt modelId="{0DD2B932-056D-4E90-8F6E-427F366753CD}" type="parTrans" cxnId="{24B8522C-CB30-43B4-8A91-8116B66F7101}">
      <dgm:prSet/>
      <dgm:spPr/>
      <dgm:t>
        <a:bodyPr/>
        <a:lstStyle/>
        <a:p>
          <a:endParaRPr lang="es-MX"/>
        </a:p>
      </dgm:t>
    </dgm:pt>
    <dgm:pt modelId="{D9E45C90-6EBB-445D-8609-A5718196F63E}" type="sibTrans" cxnId="{24B8522C-CB30-43B4-8A91-8116B66F7101}">
      <dgm:prSet/>
      <dgm:spPr/>
      <dgm:t>
        <a:bodyPr/>
        <a:lstStyle/>
        <a:p>
          <a:endParaRPr lang="es-MX"/>
        </a:p>
      </dgm:t>
    </dgm:pt>
    <dgm:pt modelId="{C9A161F4-D4CA-4C06-A26D-87BEB3025382}">
      <dgm:prSet phldrT="[Texto]"/>
      <dgm:spPr/>
      <dgm:t>
        <a:bodyPr/>
        <a:lstStyle/>
        <a:p>
          <a:r>
            <a:rPr lang="es-MX" dirty="0"/>
            <a:t>Titulares áreas envían índice de expedientes reservados al Comité de Transparencia</a:t>
          </a:r>
        </a:p>
      </dgm:t>
    </dgm:pt>
    <dgm:pt modelId="{3AF0CF92-54BF-42CA-9440-697710F109D6}" type="parTrans" cxnId="{717403A4-8487-421C-A5DA-A22BB8D763AD}">
      <dgm:prSet/>
      <dgm:spPr/>
      <dgm:t>
        <a:bodyPr/>
        <a:lstStyle/>
        <a:p>
          <a:endParaRPr lang="es-MX"/>
        </a:p>
      </dgm:t>
    </dgm:pt>
    <dgm:pt modelId="{515F9793-5D55-4DD9-940C-B1F3D1720C55}" type="sibTrans" cxnId="{717403A4-8487-421C-A5DA-A22BB8D763AD}">
      <dgm:prSet/>
      <dgm:spPr/>
      <dgm:t>
        <a:bodyPr/>
        <a:lstStyle/>
        <a:p>
          <a:endParaRPr lang="es-MX"/>
        </a:p>
      </dgm:t>
    </dgm:pt>
    <dgm:pt modelId="{D2307C1D-9E07-46A8-A2EA-C171F13A0AB1}">
      <dgm:prSet phldrT="[Texto]"/>
      <dgm:spPr/>
      <dgm:t>
        <a:bodyPr/>
        <a:lstStyle/>
        <a:p>
          <a:r>
            <a:rPr lang="es-MX" dirty="0"/>
            <a:t>Diez días hábiles </a:t>
          </a:r>
        </a:p>
      </dgm:t>
    </dgm:pt>
    <dgm:pt modelId="{39D622BC-AA70-48AD-94A8-8AFF76B36026}" type="parTrans" cxnId="{A983769A-89CD-4FF9-B453-8FA96B12E42F}">
      <dgm:prSet/>
      <dgm:spPr/>
      <dgm:t>
        <a:bodyPr/>
        <a:lstStyle/>
        <a:p>
          <a:endParaRPr lang="es-MX"/>
        </a:p>
      </dgm:t>
    </dgm:pt>
    <dgm:pt modelId="{E2C487E4-CA1A-4A28-B380-3AA0D3A2C61E}" type="sibTrans" cxnId="{A983769A-89CD-4FF9-B453-8FA96B12E42F}">
      <dgm:prSet/>
      <dgm:spPr/>
      <dgm:t>
        <a:bodyPr/>
        <a:lstStyle/>
        <a:p>
          <a:endParaRPr lang="es-MX"/>
        </a:p>
      </dgm:t>
    </dgm:pt>
    <dgm:pt modelId="{79DA8FFB-E241-4DC3-BE1C-D281B6731764}">
      <dgm:prSet phldrT="[Texto]"/>
      <dgm:spPr/>
      <dgm:t>
        <a:bodyPr/>
        <a:lstStyle/>
        <a:p>
          <a:r>
            <a:rPr lang="es-MX" dirty="0"/>
            <a:t>Aprobación Comité de Transparencia, o afirmativa ficta</a:t>
          </a:r>
        </a:p>
      </dgm:t>
    </dgm:pt>
    <dgm:pt modelId="{CCED0E50-96EF-4293-A466-5A0849A91583}" type="parTrans" cxnId="{F7FEBA8F-BCAE-43A4-B2F6-9B866DE5A277}">
      <dgm:prSet/>
      <dgm:spPr/>
      <dgm:t>
        <a:bodyPr/>
        <a:lstStyle/>
        <a:p>
          <a:endParaRPr lang="es-MX"/>
        </a:p>
      </dgm:t>
    </dgm:pt>
    <dgm:pt modelId="{E67E55B3-D8E3-4C89-92F6-52C0598811D5}" type="sibTrans" cxnId="{F7FEBA8F-BCAE-43A4-B2F6-9B866DE5A277}">
      <dgm:prSet/>
      <dgm:spPr/>
      <dgm:t>
        <a:bodyPr/>
        <a:lstStyle/>
        <a:p>
          <a:endParaRPr lang="es-MX"/>
        </a:p>
      </dgm:t>
    </dgm:pt>
    <dgm:pt modelId="{D905757C-16E4-400C-8E17-B2B347B832C2}">
      <dgm:prSet phldrT="[Texto]"/>
      <dgm:spPr/>
      <dgm:t>
        <a:bodyPr/>
        <a:lstStyle/>
        <a:p>
          <a:r>
            <a:rPr lang="es-MX" dirty="0"/>
            <a:t>Cinco días hábiles</a:t>
          </a:r>
        </a:p>
      </dgm:t>
    </dgm:pt>
    <dgm:pt modelId="{2EB6BFF8-61CD-4F1B-9125-0EEED95CEE05}" type="parTrans" cxnId="{24BD2165-34D7-45BF-837A-8FA347B99FF4}">
      <dgm:prSet/>
      <dgm:spPr/>
      <dgm:t>
        <a:bodyPr/>
        <a:lstStyle/>
        <a:p>
          <a:endParaRPr lang="es-MX"/>
        </a:p>
      </dgm:t>
    </dgm:pt>
    <dgm:pt modelId="{456FE23D-3326-4277-841C-3E579C3C71C0}" type="sibTrans" cxnId="{24BD2165-34D7-45BF-837A-8FA347B99FF4}">
      <dgm:prSet/>
      <dgm:spPr/>
      <dgm:t>
        <a:bodyPr/>
        <a:lstStyle/>
        <a:p>
          <a:endParaRPr lang="es-MX"/>
        </a:p>
      </dgm:t>
    </dgm:pt>
    <dgm:pt modelId="{A6475328-1E08-44FA-B2C6-4121B8809895}">
      <dgm:prSet phldrT="[Texto]"/>
      <dgm:spPr/>
      <dgm:t>
        <a:bodyPr/>
        <a:lstStyle/>
        <a:p>
          <a:r>
            <a:rPr lang="es-MX" dirty="0"/>
            <a:t>Área remite modificaciones o envía el mismo índice justificado</a:t>
          </a:r>
        </a:p>
      </dgm:t>
    </dgm:pt>
    <dgm:pt modelId="{BE6D7F92-9099-4DA1-AC46-497FF2E64D09}" type="parTrans" cxnId="{A45EFD22-321E-46A5-895A-EA1A6FF6990B}">
      <dgm:prSet/>
      <dgm:spPr/>
      <dgm:t>
        <a:bodyPr/>
        <a:lstStyle/>
        <a:p>
          <a:endParaRPr lang="es-MX"/>
        </a:p>
      </dgm:t>
    </dgm:pt>
    <dgm:pt modelId="{73473F06-C667-439C-BFA3-360EF02E6B00}" type="sibTrans" cxnId="{A45EFD22-321E-46A5-895A-EA1A6FF6990B}">
      <dgm:prSet/>
      <dgm:spPr/>
      <dgm:t>
        <a:bodyPr/>
        <a:lstStyle/>
        <a:p>
          <a:endParaRPr lang="es-MX"/>
        </a:p>
      </dgm:t>
    </dgm:pt>
    <dgm:pt modelId="{2CDE3558-8836-46EA-AEF2-0F1F4848E5B9}" type="pres">
      <dgm:prSet presAssocID="{BCBEC7FA-453E-4A06-A268-4B17E5218FE0}" presName="rootnode" presStyleCnt="0">
        <dgm:presLayoutVars>
          <dgm:chMax/>
          <dgm:chPref/>
          <dgm:dir/>
          <dgm:animLvl val="lvl"/>
        </dgm:presLayoutVars>
      </dgm:prSet>
      <dgm:spPr/>
    </dgm:pt>
    <dgm:pt modelId="{6B6C70C4-953F-463D-81B4-FD2623953DC9}" type="pres">
      <dgm:prSet presAssocID="{CFCBCBF7-A04B-463F-96EF-C03F308FCA9C}" presName="composite" presStyleCnt="0"/>
      <dgm:spPr/>
    </dgm:pt>
    <dgm:pt modelId="{9A22E1B7-E217-4838-90A5-61DB66B84091}" type="pres">
      <dgm:prSet presAssocID="{CFCBCBF7-A04B-463F-96EF-C03F308FCA9C}" presName="bentUpArrow1" presStyleLbl="alignImgPlace1" presStyleIdx="0" presStyleCnt="2"/>
      <dgm:spPr/>
    </dgm:pt>
    <dgm:pt modelId="{843B85B8-93CA-4BD7-9EF1-C3A21F0F5749}" type="pres">
      <dgm:prSet presAssocID="{CFCBCBF7-A04B-463F-96EF-C03F308FCA9C}" presName="ParentText" presStyleLbl="node1" presStyleIdx="0" presStyleCnt="3">
        <dgm:presLayoutVars>
          <dgm:chMax val="1"/>
          <dgm:chPref val="1"/>
          <dgm:bulletEnabled val="1"/>
        </dgm:presLayoutVars>
      </dgm:prSet>
      <dgm:spPr/>
    </dgm:pt>
    <dgm:pt modelId="{41B9A6F8-F9D9-48F3-A9FA-51563691C53B}" type="pres">
      <dgm:prSet presAssocID="{CFCBCBF7-A04B-463F-96EF-C03F308FCA9C}" presName="ChildText" presStyleLbl="revTx" presStyleIdx="0" presStyleCnt="3" custScaleX="252096" custLinFactNeighborX="87108" custLinFactNeighborY="1370">
        <dgm:presLayoutVars>
          <dgm:chMax val="0"/>
          <dgm:chPref val="0"/>
          <dgm:bulletEnabled val="1"/>
        </dgm:presLayoutVars>
      </dgm:prSet>
      <dgm:spPr/>
    </dgm:pt>
    <dgm:pt modelId="{8B250243-0BB7-4909-89DF-563678806E1C}" type="pres">
      <dgm:prSet presAssocID="{D9E45C90-6EBB-445D-8609-A5718196F63E}" presName="sibTrans" presStyleCnt="0"/>
      <dgm:spPr/>
    </dgm:pt>
    <dgm:pt modelId="{2614A145-09B4-413F-90C1-07E6DDCAA8B5}" type="pres">
      <dgm:prSet presAssocID="{D2307C1D-9E07-46A8-A2EA-C171F13A0AB1}" presName="composite" presStyleCnt="0"/>
      <dgm:spPr/>
    </dgm:pt>
    <dgm:pt modelId="{C5858ED6-8E2F-4CF4-8224-3403B043E049}" type="pres">
      <dgm:prSet presAssocID="{D2307C1D-9E07-46A8-A2EA-C171F13A0AB1}" presName="bentUpArrow1" presStyleLbl="alignImgPlace1" presStyleIdx="1" presStyleCnt="2"/>
      <dgm:spPr/>
    </dgm:pt>
    <dgm:pt modelId="{A78C11ED-0813-4858-AA01-D40C354B790C}" type="pres">
      <dgm:prSet presAssocID="{D2307C1D-9E07-46A8-A2EA-C171F13A0AB1}" presName="ParentText" presStyleLbl="node1" presStyleIdx="1" presStyleCnt="3">
        <dgm:presLayoutVars>
          <dgm:chMax val="1"/>
          <dgm:chPref val="1"/>
          <dgm:bulletEnabled val="1"/>
        </dgm:presLayoutVars>
      </dgm:prSet>
      <dgm:spPr/>
    </dgm:pt>
    <dgm:pt modelId="{B341BCBE-E1BB-45B0-BA12-08089A4AB616}" type="pres">
      <dgm:prSet presAssocID="{D2307C1D-9E07-46A8-A2EA-C171F13A0AB1}" presName="ChildText" presStyleLbl="revTx" presStyleIdx="1" presStyleCnt="3">
        <dgm:presLayoutVars>
          <dgm:chMax val="0"/>
          <dgm:chPref val="0"/>
          <dgm:bulletEnabled val="1"/>
        </dgm:presLayoutVars>
      </dgm:prSet>
      <dgm:spPr/>
    </dgm:pt>
    <dgm:pt modelId="{C0399C05-6101-41F9-A871-0F1649400D15}" type="pres">
      <dgm:prSet presAssocID="{E2C487E4-CA1A-4A28-B380-3AA0D3A2C61E}" presName="sibTrans" presStyleCnt="0"/>
      <dgm:spPr/>
    </dgm:pt>
    <dgm:pt modelId="{C517BEF5-A978-4F01-84AC-962CFF6A3FD4}" type="pres">
      <dgm:prSet presAssocID="{D905757C-16E4-400C-8E17-B2B347B832C2}" presName="composite" presStyleCnt="0"/>
      <dgm:spPr/>
    </dgm:pt>
    <dgm:pt modelId="{3CBB1E4E-E3D2-425A-99FA-327C995612A8}" type="pres">
      <dgm:prSet presAssocID="{D905757C-16E4-400C-8E17-B2B347B832C2}" presName="ParentText" presStyleLbl="node1" presStyleIdx="2" presStyleCnt="3">
        <dgm:presLayoutVars>
          <dgm:chMax val="1"/>
          <dgm:chPref val="1"/>
          <dgm:bulletEnabled val="1"/>
        </dgm:presLayoutVars>
      </dgm:prSet>
      <dgm:spPr/>
    </dgm:pt>
    <dgm:pt modelId="{0F315E60-D6AE-4F24-B22B-008E0484C89E}" type="pres">
      <dgm:prSet presAssocID="{D905757C-16E4-400C-8E17-B2B347B832C2}" presName="FinalChildText" presStyleLbl="revTx" presStyleIdx="2" presStyleCnt="3">
        <dgm:presLayoutVars>
          <dgm:chMax val="0"/>
          <dgm:chPref val="0"/>
          <dgm:bulletEnabled val="1"/>
        </dgm:presLayoutVars>
      </dgm:prSet>
      <dgm:spPr/>
    </dgm:pt>
  </dgm:ptLst>
  <dgm:cxnLst>
    <dgm:cxn modelId="{CCB67B0D-54CF-420D-A778-EF5DC3EAC8A0}" type="presOf" srcId="{C9A161F4-D4CA-4C06-A26D-87BEB3025382}" destId="{41B9A6F8-F9D9-48F3-A9FA-51563691C53B}" srcOrd="0" destOrd="0" presId="urn:microsoft.com/office/officeart/2005/8/layout/StepDownProcess"/>
    <dgm:cxn modelId="{A45EFD22-321E-46A5-895A-EA1A6FF6990B}" srcId="{D905757C-16E4-400C-8E17-B2B347B832C2}" destId="{A6475328-1E08-44FA-B2C6-4121B8809895}" srcOrd="0" destOrd="0" parTransId="{BE6D7F92-9099-4DA1-AC46-497FF2E64D09}" sibTransId="{73473F06-C667-439C-BFA3-360EF02E6B00}"/>
    <dgm:cxn modelId="{24B8522C-CB30-43B4-8A91-8116B66F7101}" srcId="{BCBEC7FA-453E-4A06-A268-4B17E5218FE0}" destId="{CFCBCBF7-A04B-463F-96EF-C03F308FCA9C}" srcOrd="0" destOrd="0" parTransId="{0DD2B932-056D-4E90-8F6E-427F366753CD}" sibTransId="{D9E45C90-6EBB-445D-8609-A5718196F63E}"/>
    <dgm:cxn modelId="{B6FB0A60-576A-4499-9499-4A1D780E58D3}" type="presOf" srcId="{79DA8FFB-E241-4DC3-BE1C-D281B6731764}" destId="{B341BCBE-E1BB-45B0-BA12-08089A4AB616}" srcOrd="0" destOrd="0" presId="urn:microsoft.com/office/officeart/2005/8/layout/StepDownProcess"/>
    <dgm:cxn modelId="{08835A44-89EF-4F40-95EE-4A05F3B54B69}" type="presOf" srcId="{A6475328-1E08-44FA-B2C6-4121B8809895}" destId="{0F315E60-D6AE-4F24-B22B-008E0484C89E}" srcOrd="0" destOrd="0" presId="urn:microsoft.com/office/officeart/2005/8/layout/StepDownProcess"/>
    <dgm:cxn modelId="{24BD2165-34D7-45BF-837A-8FA347B99FF4}" srcId="{BCBEC7FA-453E-4A06-A268-4B17E5218FE0}" destId="{D905757C-16E4-400C-8E17-B2B347B832C2}" srcOrd="2" destOrd="0" parTransId="{2EB6BFF8-61CD-4F1B-9125-0EEED95CEE05}" sibTransId="{456FE23D-3326-4277-841C-3E579C3C71C0}"/>
    <dgm:cxn modelId="{05C90274-7203-4583-9789-C0025617CEA5}" type="presOf" srcId="{CFCBCBF7-A04B-463F-96EF-C03F308FCA9C}" destId="{843B85B8-93CA-4BD7-9EF1-C3A21F0F5749}" srcOrd="0" destOrd="0" presId="urn:microsoft.com/office/officeart/2005/8/layout/StepDownProcess"/>
    <dgm:cxn modelId="{F7FEBA8F-BCAE-43A4-B2F6-9B866DE5A277}" srcId="{D2307C1D-9E07-46A8-A2EA-C171F13A0AB1}" destId="{79DA8FFB-E241-4DC3-BE1C-D281B6731764}" srcOrd="0" destOrd="0" parTransId="{CCED0E50-96EF-4293-A466-5A0849A91583}" sibTransId="{E67E55B3-D8E3-4C89-92F6-52C0598811D5}"/>
    <dgm:cxn modelId="{A983769A-89CD-4FF9-B453-8FA96B12E42F}" srcId="{BCBEC7FA-453E-4A06-A268-4B17E5218FE0}" destId="{D2307C1D-9E07-46A8-A2EA-C171F13A0AB1}" srcOrd="1" destOrd="0" parTransId="{39D622BC-AA70-48AD-94A8-8AFF76B36026}" sibTransId="{E2C487E4-CA1A-4A28-B380-3AA0D3A2C61E}"/>
    <dgm:cxn modelId="{6617689B-56F4-49D1-94BF-3AA7DED8F8CE}" type="presOf" srcId="{D2307C1D-9E07-46A8-A2EA-C171F13A0AB1}" destId="{A78C11ED-0813-4858-AA01-D40C354B790C}" srcOrd="0" destOrd="0" presId="urn:microsoft.com/office/officeart/2005/8/layout/StepDownProcess"/>
    <dgm:cxn modelId="{717403A4-8487-421C-A5DA-A22BB8D763AD}" srcId="{CFCBCBF7-A04B-463F-96EF-C03F308FCA9C}" destId="{C9A161F4-D4CA-4C06-A26D-87BEB3025382}" srcOrd="0" destOrd="0" parTransId="{3AF0CF92-54BF-42CA-9440-697710F109D6}" sibTransId="{515F9793-5D55-4DD9-940C-B1F3D1720C55}"/>
    <dgm:cxn modelId="{F6575FD8-CAA3-432F-AA93-4BC5387EB14C}" type="presOf" srcId="{BCBEC7FA-453E-4A06-A268-4B17E5218FE0}" destId="{2CDE3558-8836-46EA-AEF2-0F1F4848E5B9}" srcOrd="0" destOrd="0" presId="urn:microsoft.com/office/officeart/2005/8/layout/StepDownProcess"/>
    <dgm:cxn modelId="{7E607EF7-E093-4278-B5A8-D55955A14AC0}" type="presOf" srcId="{D905757C-16E4-400C-8E17-B2B347B832C2}" destId="{3CBB1E4E-E3D2-425A-99FA-327C995612A8}" srcOrd="0" destOrd="0" presId="urn:microsoft.com/office/officeart/2005/8/layout/StepDownProcess"/>
    <dgm:cxn modelId="{DC46381F-C75B-49CB-BE06-6C6D2D2E7467}" type="presParOf" srcId="{2CDE3558-8836-46EA-AEF2-0F1F4848E5B9}" destId="{6B6C70C4-953F-463D-81B4-FD2623953DC9}" srcOrd="0" destOrd="0" presId="urn:microsoft.com/office/officeart/2005/8/layout/StepDownProcess"/>
    <dgm:cxn modelId="{EB7A2B1D-31E4-4C3F-9310-2592DC0F098B}" type="presParOf" srcId="{6B6C70C4-953F-463D-81B4-FD2623953DC9}" destId="{9A22E1B7-E217-4838-90A5-61DB66B84091}" srcOrd="0" destOrd="0" presId="urn:microsoft.com/office/officeart/2005/8/layout/StepDownProcess"/>
    <dgm:cxn modelId="{52470324-C8F7-4D60-A6CE-7211AA9646AB}" type="presParOf" srcId="{6B6C70C4-953F-463D-81B4-FD2623953DC9}" destId="{843B85B8-93CA-4BD7-9EF1-C3A21F0F5749}" srcOrd="1" destOrd="0" presId="urn:microsoft.com/office/officeart/2005/8/layout/StepDownProcess"/>
    <dgm:cxn modelId="{096A9A2C-B553-473F-86BD-AA56F57676EA}" type="presParOf" srcId="{6B6C70C4-953F-463D-81B4-FD2623953DC9}" destId="{41B9A6F8-F9D9-48F3-A9FA-51563691C53B}" srcOrd="2" destOrd="0" presId="urn:microsoft.com/office/officeart/2005/8/layout/StepDownProcess"/>
    <dgm:cxn modelId="{849F35CA-0803-40EC-A37B-A8F0A349A919}" type="presParOf" srcId="{2CDE3558-8836-46EA-AEF2-0F1F4848E5B9}" destId="{8B250243-0BB7-4909-89DF-563678806E1C}" srcOrd="1" destOrd="0" presId="urn:microsoft.com/office/officeart/2005/8/layout/StepDownProcess"/>
    <dgm:cxn modelId="{F3F98E3F-C264-494B-B06F-CBEAC8E2EE04}" type="presParOf" srcId="{2CDE3558-8836-46EA-AEF2-0F1F4848E5B9}" destId="{2614A145-09B4-413F-90C1-07E6DDCAA8B5}" srcOrd="2" destOrd="0" presId="urn:microsoft.com/office/officeart/2005/8/layout/StepDownProcess"/>
    <dgm:cxn modelId="{E596926C-59DA-4C47-AF06-0D903C1AA233}" type="presParOf" srcId="{2614A145-09B4-413F-90C1-07E6DDCAA8B5}" destId="{C5858ED6-8E2F-4CF4-8224-3403B043E049}" srcOrd="0" destOrd="0" presId="urn:microsoft.com/office/officeart/2005/8/layout/StepDownProcess"/>
    <dgm:cxn modelId="{0AC563B3-F366-49E4-807A-C31FC91AB9F0}" type="presParOf" srcId="{2614A145-09B4-413F-90C1-07E6DDCAA8B5}" destId="{A78C11ED-0813-4858-AA01-D40C354B790C}" srcOrd="1" destOrd="0" presId="urn:microsoft.com/office/officeart/2005/8/layout/StepDownProcess"/>
    <dgm:cxn modelId="{9B5E6354-F8C3-4303-82E5-ED7B053446C7}" type="presParOf" srcId="{2614A145-09B4-413F-90C1-07E6DDCAA8B5}" destId="{B341BCBE-E1BB-45B0-BA12-08089A4AB616}" srcOrd="2" destOrd="0" presId="urn:microsoft.com/office/officeart/2005/8/layout/StepDownProcess"/>
    <dgm:cxn modelId="{A0E2825E-ABEA-46E3-83B1-455108F24478}" type="presParOf" srcId="{2CDE3558-8836-46EA-AEF2-0F1F4848E5B9}" destId="{C0399C05-6101-41F9-A871-0F1649400D15}" srcOrd="3" destOrd="0" presId="urn:microsoft.com/office/officeart/2005/8/layout/StepDownProcess"/>
    <dgm:cxn modelId="{388C951E-972C-4C17-BAB1-EE90117FC25E}" type="presParOf" srcId="{2CDE3558-8836-46EA-AEF2-0F1F4848E5B9}" destId="{C517BEF5-A978-4F01-84AC-962CFF6A3FD4}" srcOrd="4" destOrd="0" presId="urn:microsoft.com/office/officeart/2005/8/layout/StepDownProcess"/>
    <dgm:cxn modelId="{D7B1CFE5-6E60-4C89-8426-4864993424FF}" type="presParOf" srcId="{C517BEF5-A978-4F01-84AC-962CFF6A3FD4}" destId="{3CBB1E4E-E3D2-425A-99FA-327C995612A8}" srcOrd="0" destOrd="0" presId="urn:microsoft.com/office/officeart/2005/8/layout/StepDownProcess"/>
    <dgm:cxn modelId="{1EBD2594-02C5-49EE-8AC5-7C92B618B48A}" type="presParOf" srcId="{C517BEF5-A978-4F01-84AC-962CFF6A3FD4}" destId="{0F315E60-D6AE-4F24-B22B-008E0484C89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6D151E-BE75-4B22-B0A2-41517E376A0C}"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MX"/>
        </a:p>
      </dgm:t>
    </dgm:pt>
    <dgm:pt modelId="{0CA2C2E4-EDA3-4F6F-8723-DE3B126E6477}">
      <dgm:prSet phldrT="[Texto]" custT="1"/>
      <dgm:spPr/>
      <dgm:t>
        <a:bodyPr/>
        <a:lstStyle/>
        <a:p>
          <a:r>
            <a:rPr lang="es-MX" sz="2000" dirty="0"/>
            <a:t>Se </a:t>
          </a:r>
          <a:r>
            <a:rPr lang="es-MX" sz="2000" b="1" u="sng" dirty="0"/>
            <a:t>extingan las causas </a:t>
          </a:r>
          <a:r>
            <a:rPr lang="es-MX" sz="2000" dirty="0"/>
            <a:t>que dieron origen a su clasificación.</a:t>
          </a:r>
        </a:p>
      </dgm:t>
    </dgm:pt>
    <dgm:pt modelId="{3630DA0F-36BA-4E0E-AA81-24F568D8BA0B}" type="parTrans" cxnId="{1570B17D-4290-4D9B-B634-9B7B1065F3B9}">
      <dgm:prSet/>
      <dgm:spPr/>
      <dgm:t>
        <a:bodyPr/>
        <a:lstStyle/>
        <a:p>
          <a:endParaRPr lang="es-MX"/>
        </a:p>
      </dgm:t>
    </dgm:pt>
    <dgm:pt modelId="{55EB0ACA-5D04-4B61-862E-DFFA4E25A487}" type="sibTrans" cxnId="{1570B17D-4290-4D9B-B634-9B7B1065F3B9}">
      <dgm:prSet/>
      <dgm:spPr/>
      <dgm:t>
        <a:bodyPr/>
        <a:lstStyle/>
        <a:p>
          <a:endParaRPr lang="es-MX"/>
        </a:p>
      </dgm:t>
    </dgm:pt>
    <dgm:pt modelId="{9B6381E6-331C-454A-BAE2-A5D4411D3504}">
      <dgm:prSet phldrT="[Texto]"/>
      <dgm:spPr/>
      <dgm:t>
        <a:bodyPr/>
        <a:lstStyle/>
        <a:p>
          <a:r>
            <a:rPr lang="es-MX" b="1" u="sng" dirty="0"/>
            <a:t>Expire el plazo </a:t>
          </a:r>
          <a:r>
            <a:rPr lang="es-MX" dirty="0"/>
            <a:t>de clasificación, salvo que subsistan las causas que motivaron su reserva.</a:t>
          </a:r>
        </a:p>
      </dgm:t>
    </dgm:pt>
    <dgm:pt modelId="{DC402F91-AE80-4B19-B77E-8766CDB78B12}" type="parTrans" cxnId="{84820880-6D71-4A03-B013-0A99597DC30F}">
      <dgm:prSet/>
      <dgm:spPr/>
      <dgm:t>
        <a:bodyPr/>
        <a:lstStyle/>
        <a:p>
          <a:endParaRPr lang="es-MX"/>
        </a:p>
      </dgm:t>
    </dgm:pt>
    <dgm:pt modelId="{EE062F42-8FDF-43C7-A8CD-ED5CC877B7DE}" type="sibTrans" cxnId="{84820880-6D71-4A03-B013-0A99597DC30F}">
      <dgm:prSet/>
      <dgm:spPr/>
      <dgm:t>
        <a:bodyPr/>
        <a:lstStyle/>
        <a:p>
          <a:endParaRPr lang="es-MX"/>
        </a:p>
      </dgm:t>
    </dgm:pt>
    <dgm:pt modelId="{E1EB03B9-F99B-4DD6-803F-948BDE657606}">
      <dgm:prSet phldrT="[Texto]"/>
      <dgm:spPr/>
      <dgm:t>
        <a:bodyPr/>
        <a:lstStyle/>
        <a:p>
          <a:r>
            <a:rPr lang="es-MX" dirty="0"/>
            <a:t>Exista </a:t>
          </a:r>
          <a:r>
            <a:rPr lang="es-MX" b="1" u="sng" dirty="0"/>
            <a:t>resolución</a:t>
          </a:r>
          <a:r>
            <a:rPr lang="es-MX" dirty="0"/>
            <a:t> de una autoridad competente que determine que existe </a:t>
          </a:r>
          <a:r>
            <a:rPr lang="es-MX" b="1" u="sng" dirty="0"/>
            <a:t>una causa de interés público</a:t>
          </a:r>
          <a:r>
            <a:rPr lang="es-MX" dirty="0"/>
            <a:t> que prevalece sobre la reserva de la información.</a:t>
          </a:r>
        </a:p>
      </dgm:t>
    </dgm:pt>
    <dgm:pt modelId="{6AA4A9F8-6D5C-4919-B2B8-3ED2B39FF625}" type="parTrans" cxnId="{AA055311-E0A0-4135-8178-2F7F7EB8B156}">
      <dgm:prSet/>
      <dgm:spPr/>
      <dgm:t>
        <a:bodyPr/>
        <a:lstStyle/>
        <a:p>
          <a:endParaRPr lang="es-MX"/>
        </a:p>
      </dgm:t>
    </dgm:pt>
    <dgm:pt modelId="{4B286809-8046-4413-A45E-3053D5619C77}" type="sibTrans" cxnId="{AA055311-E0A0-4135-8178-2F7F7EB8B156}">
      <dgm:prSet/>
      <dgm:spPr/>
      <dgm:t>
        <a:bodyPr/>
        <a:lstStyle/>
        <a:p>
          <a:endParaRPr lang="es-MX"/>
        </a:p>
      </dgm:t>
    </dgm:pt>
    <dgm:pt modelId="{6F897C06-6879-4C11-97F1-273111FD0E2C}">
      <dgm:prSet phldrT="[Texto]"/>
      <dgm:spPr/>
      <dgm:t>
        <a:bodyPr/>
        <a:lstStyle/>
        <a:p>
          <a:r>
            <a:rPr lang="es-MX" dirty="0"/>
            <a:t>El </a:t>
          </a:r>
          <a:r>
            <a:rPr lang="es-MX" b="1" u="sng" dirty="0"/>
            <a:t>Comité de Transparencia </a:t>
          </a:r>
          <a:r>
            <a:rPr lang="es-MX" dirty="0"/>
            <a:t>considere pertinente la desclasificación.</a:t>
          </a:r>
        </a:p>
      </dgm:t>
    </dgm:pt>
    <dgm:pt modelId="{E34D50F2-1B86-4548-BC11-6A73B996D049}" type="parTrans" cxnId="{DDE768E1-494A-4B64-9B69-A7A5FE50DAB9}">
      <dgm:prSet/>
      <dgm:spPr/>
      <dgm:t>
        <a:bodyPr/>
        <a:lstStyle/>
        <a:p>
          <a:endParaRPr lang="es-MX"/>
        </a:p>
      </dgm:t>
    </dgm:pt>
    <dgm:pt modelId="{B37F5D59-C21D-4253-AFE8-6C76559FB070}" type="sibTrans" cxnId="{DDE768E1-494A-4B64-9B69-A7A5FE50DAB9}">
      <dgm:prSet/>
      <dgm:spPr/>
      <dgm:t>
        <a:bodyPr/>
        <a:lstStyle/>
        <a:p>
          <a:endParaRPr lang="es-MX"/>
        </a:p>
      </dgm:t>
    </dgm:pt>
    <dgm:pt modelId="{4E929D9E-AD6E-4788-A4B9-A253D51B5A18}" type="pres">
      <dgm:prSet presAssocID="{C16D151E-BE75-4B22-B0A2-41517E376A0C}" presName="Name0" presStyleCnt="0">
        <dgm:presLayoutVars>
          <dgm:dir/>
          <dgm:resizeHandles val="exact"/>
        </dgm:presLayoutVars>
      </dgm:prSet>
      <dgm:spPr/>
    </dgm:pt>
    <dgm:pt modelId="{EDD9BEF5-4882-4F23-9FD3-0960B94782D0}" type="pres">
      <dgm:prSet presAssocID="{0CA2C2E4-EDA3-4F6F-8723-DE3B126E6477}" presName="Name5" presStyleLbl="vennNode1" presStyleIdx="0" presStyleCnt="4">
        <dgm:presLayoutVars>
          <dgm:bulletEnabled val="1"/>
        </dgm:presLayoutVars>
      </dgm:prSet>
      <dgm:spPr/>
    </dgm:pt>
    <dgm:pt modelId="{780FD71A-FBB2-4BD3-B23C-3E263268595B}" type="pres">
      <dgm:prSet presAssocID="{55EB0ACA-5D04-4B61-862E-DFFA4E25A487}" presName="space" presStyleCnt="0"/>
      <dgm:spPr/>
    </dgm:pt>
    <dgm:pt modelId="{92DB27F4-68E2-4364-B909-F1FCE2B8AAA3}" type="pres">
      <dgm:prSet presAssocID="{9B6381E6-331C-454A-BAE2-A5D4411D3504}" presName="Name5" presStyleLbl="vennNode1" presStyleIdx="1" presStyleCnt="4">
        <dgm:presLayoutVars>
          <dgm:bulletEnabled val="1"/>
        </dgm:presLayoutVars>
      </dgm:prSet>
      <dgm:spPr/>
    </dgm:pt>
    <dgm:pt modelId="{50FDBF9D-33DA-4E8A-BF7D-6BF11B29A010}" type="pres">
      <dgm:prSet presAssocID="{EE062F42-8FDF-43C7-A8CD-ED5CC877B7DE}" presName="space" presStyleCnt="0"/>
      <dgm:spPr/>
    </dgm:pt>
    <dgm:pt modelId="{E6FF6355-79AA-447B-8AD0-C6783C57CAF5}" type="pres">
      <dgm:prSet presAssocID="{E1EB03B9-F99B-4DD6-803F-948BDE657606}" presName="Name5" presStyleLbl="vennNode1" presStyleIdx="2" presStyleCnt="4">
        <dgm:presLayoutVars>
          <dgm:bulletEnabled val="1"/>
        </dgm:presLayoutVars>
      </dgm:prSet>
      <dgm:spPr/>
    </dgm:pt>
    <dgm:pt modelId="{82A6E177-6DE1-4B16-9F25-54214D081A23}" type="pres">
      <dgm:prSet presAssocID="{4B286809-8046-4413-A45E-3053D5619C77}" presName="space" presStyleCnt="0"/>
      <dgm:spPr/>
    </dgm:pt>
    <dgm:pt modelId="{FAA34D9B-0DCD-47C1-AE65-D255FDD9A022}" type="pres">
      <dgm:prSet presAssocID="{6F897C06-6879-4C11-97F1-273111FD0E2C}" presName="Name5" presStyleLbl="vennNode1" presStyleIdx="3" presStyleCnt="4">
        <dgm:presLayoutVars>
          <dgm:bulletEnabled val="1"/>
        </dgm:presLayoutVars>
      </dgm:prSet>
      <dgm:spPr/>
    </dgm:pt>
  </dgm:ptLst>
  <dgm:cxnLst>
    <dgm:cxn modelId="{A1927207-6573-47FF-934E-0790E90AE21D}" type="presOf" srcId="{6F897C06-6879-4C11-97F1-273111FD0E2C}" destId="{FAA34D9B-0DCD-47C1-AE65-D255FDD9A022}" srcOrd="0" destOrd="0" presId="urn:microsoft.com/office/officeart/2005/8/layout/venn3"/>
    <dgm:cxn modelId="{AA055311-E0A0-4135-8178-2F7F7EB8B156}" srcId="{C16D151E-BE75-4B22-B0A2-41517E376A0C}" destId="{E1EB03B9-F99B-4DD6-803F-948BDE657606}" srcOrd="2" destOrd="0" parTransId="{6AA4A9F8-6D5C-4919-B2B8-3ED2B39FF625}" sibTransId="{4B286809-8046-4413-A45E-3053D5619C77}"/>
    <dgm:cxn modelId="{3DB9B060-4B12-4B46-9FBC-C5A406061A27}" type="presOf" srcId="{9B6381E6-331C-454A-BAE2-A5D4411D3504}" destId="{92DB27F4-68E2-4364-B909-F1FCE2B8AAA3}" srcOrd="0" destOrd="0" presId="urn:microsoft.com/office/officeart/2005/8/layout/venn3"/>
    <dgm:cxn modelId="{D15F874A-3E9A-4A65-A5D5-EB41FAB45F28}" type="presOf" srcId="{E1EB03B9-F99B-4DD6-803F-948BDE657606}" destId="{E6FF6355-79AA-447B-8AD0-C6783C57CAF5}" srcOrd="0" destOrd="0" presId="urn:microsoft.com/office/officeart/2005/8/layout/venn3"/>
    <dgm:cxn modelId="{A6FC0D6E-8731-4FAC-A635-8BDDB3BEF8DA}" type="presOf" srcId="{0CA2C2E4-EDA3-4F6F-8723-DE3B126E6477}" destId="{EDD9BEF5-4882-4F23-9FD3-0960B94782D0}" srcOrd="0" destOrd="0" presId="urn:microsoft.com/office/officeart/2005/8/layout/venn3"/>
    <dgm:cxn modelId="{1570B17D-4290-4D9B-B634-9B7B1065F3B9}" srcId="{C16D151E-BE75-4B22-B0A2-41517E376A0C}" destId="{0CA2C2E4-EDA3-4F6F-8723-DE3B126E6477}" srcOrd="0" destOrd="0" parTransId="{3630DA0F-36BA-4E0E-AA81-24F568D8BA0B}" sibTransId="{55EB0ACA-5D04-4B61-862E-DFFA4E25A487}"/>
    <dgm:cxn modelId="{84820880-6D71-4A03-B013-0A99597DC30F}" srcId="{C16D151E-BE75-4B22-B0A2-41517E376A0C}" destId="{9B6381E6-331C-454A-BAE2-A5D4411D3504}" srcOrd="1" destOrd="0" parTransId="{DC402F91-AE80-4B19-B77E-8766CDB78B12}" sibTransId="{EE062F42-8FDF-43C7-A8CD-ED5CC877B7DE}"/>
    <dgm:cxn modelId="{E46DC0A4-0EB9-4143-81B5-C9DA1328868A}" type="presOf" srcId="{C16D151E-BE75-4B22-B0A2-41517E376A0C}" destId="{4E929D9E-AD6E-4788-A4B9-A253D51B5A18}" srcOrd="0" destOrd="0" presId="urn:microsoft.com/office/officeart/2005/8/layout/venn3"/>
    <dgm:cxn modelId="{DDE768E1-494A-4B64-9B69-A7A5FE50DAB9}" srcId="{C16D151E-BE75-4B22-B0A2-41517E376A0C}" destId="{6F897C06-6879-4C11-97F1-273111FD0E2C}" srcOrd="3" destOrd="0" parTransId="{E34D50F2-1B86-4548-BC11-6A73B996D049}" sibTransId="{B37F5D59-C21D-4253-AFE8-6C76559FB070}"/>
    <dgm:cxn modelId="{8B5D96B0-FC48-4815-87AF-7C03C6FD5301}" type="presParOf" srcId="{4E929D9E-AD6E-4788-A4B9-A253D51B5A18}" destId="{EDD9BEF5-4882-4F23-9FD3-0960B94782D0}" srcOrd="0" destOrd="0" presId="urn:microsoft.com/office/officeart/2005/8/layout/venn3"/>
    <dgm:cxn modelId="{A72F3B1E-490B-46A9-8EA9-C29EEDA18700}" type="presParOf" srcId="{4E929D9E-AD6E-4788-A4B9-A253D51B5A18}" destId="{780FD71A-FBB2-4BD3-B23C-3E263268595B}" srcOrd="1" destOrd="0" presId="urn:microsoft.com/office/officeart/2005/8/layout/venn3"/>
    <dgm:cxn modelId="{11BF878B-A7CF-4E50-9C36-95B2E9F5F124}" type="presParOf" srcId="{4E929D9E-AD6E-4788-A4B9-A253D51B5A18}" destId="{92DB27F4-68E2-4364-B909-F1FCE2B8AAA3}" srcOrd="2" destOrd="0" presId="urn:microsoft.com/office/officeart/2005/8/layout/venn3"/>
    <dgm:cxn modelId="{8FC9ACA7-9483-4E31-9AAD-7F883FD7D4D2}" type="presParOf" srcId="{4E929D9E-AD6E-4788-A4B9-A253D51B5A18}" destId="{50FDBF9D-33DA-4E8A-BF7D-6BF11B29A010}" srcOrd="3" destOrd="0" presId="urn:microsoft.com/office/officeart/2005/8/layout/venn3"/>
    <dgm:cxn modelId="{D19662F3-C1AF-48E9-A5E5-F3063345DA5E}" type="presParOf" srcId="{4E929D9E-AD6E-4788-A4B9-A253D51B5A18}" destId="{E6FF6355-79AA-447B-8AD0-C6783C57CAF5}" srcOrd="4" destOrd="0" presId="urn:microsoft.com/office/officeart/2005/8/layout/venn3"/>
    <dgm:cxn modelId="{0EE215BF-0D26-41E4-934F-BF9DB9DBACD1}" type="presParOf" srcId="{4E929D9E-AD6E-4788-A4B9-A253D51B5A18}" destId="{82A6E177-6DE1-4B16-9F25-54214D081A23}" srcOrd="5" destOrd="0" presId="urn:microsoft.com/office/officeart/2005/8/layout/venn3"/>
    <dgm:cxn modelId="{126D671C-5B6D-45DF-A748-77EB8B12EB36}" type="presParOf" srcId="{4E929D9E-AD6E-4788-A4B9-A253D51B5A18}" destId="{FAA34D9B-0DCD-47C1-AE65-D255FDD9A02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0AA81DA-A075-41ED-80CD-CE1101DFE676}"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s-MX"/>
        </a:p>
      </dgm:t>
    </dgm:pt>
    <dgm:pt modelId="{8667B071-265E-4159-B53D-3C271622EF15}">
      <dgm:prSet phldrT="[Texto]"/>
      <dgm:spPr/>
      <dgm:t>
        <a:bodyPr/>
        <a:lstStyle/>
        <a:p>
          <a:r>
            <a:rPr lang="es-MX" dirty="0"/>
            <a:t>Se considera como información confidencial:</a:t>
          </a:r>
        </a:p>
      </dgm:t>
    </dgm:pt>
    <dgm:pt modelId="{A4C746D8-1593-41CF-B335-0F40D68C2E1D}" type="parTrans" cxnId="{FFEE50A8-05E1-4B76-B8C9-30DB230DB6EA}">
      <dgm:prSet/>
      <dgm:spPr/>
      <dgm:t>
        <a:bodyPr/>
        <a:lstStyle/>
        <a:p>
          <a:endParaRPr lang="es-MX"/>
        </a:p>
      </dgm:t>
    </dgm:pt>
    <dgm:pt modelId="{3EAC9321-08C2-46CF-873D-F9D28C7E9AB3}" type="sibTrans" cxnId="{FFEE50A8-05E1-4B76-B8C9-30DB230DB6EA}">
      <dgm:prSet/>
      <dgm:spPr/>
      <dgm:t>
        <a:bodyPr/>
        <a:lstStyle/>
        <a:p>
          <a:endParaRPr lang="es-MX"/>
        </a:p>
      </dgm:t>
    </dgm:pt>
    <dgm:pt modelId="{A3850295-F796-4AE8-A5D4-49D5A01669DA}">
      <dgm:prSet phldrT="[Texto]"/>
      <dgm:spPr/>
      <dgm:t>
        <a:bodyPr/>
        <a:lstStyle/>
        <a:p>
          <a:r>
            <a:rPr lang="es-MX" dirty="0"/>
            <a:t>Los datos personales concernientes a una persona identificada o identificable, que requieran el consentimiento de su titular para su difusión.</a:t>
          </a:r>
        </a:p>
      </dgm:t>
    </dgm:pt>
    <dgm:pt modelId="{3E9C6990-929A-4E6E-8984-ED668B675A22}" type="parTrans" cxnId="{1EFEF529-D091-48E9-A1D7-7CA7A70C36CB}">
      <dgm:prSet/>
      <dgm:spPr/>
      <dgm:t>
        <a:bodyPr/>
        <a:lstStyle/>
        <a:p>
          <a:endParaRPr lang="es-MX"/>
        </a:p>
      </dgm:t>
    </dgm:pt>
    <dgm:pt modelId="{83DBDD9E-58FF-4E17-B03F-8884B66CB043}" type="sibTrans" cxnId="{1EFEF529-D091-48E9-A1D7-7CA7A70C36CB}">
      <dgm:prSet/>
      <dgm:spPr/>
      <dgm:t>
        <a:bodyPr/>
        <a:lstStyle/>
        <a:p>
          <a:endParaRPr lang="es-MX"/>
        </a:p>
      </dgm:t>
    </dgm:pt>
    <dgm:pt modelId="{CFFD3D1A-4D38-42FF-98E6-9D2EFD628932}">
      <dgm:prSet phldrT="[Texto]"/>
      <dgm:spPr/>
      <dgm:t>
        <a:bodyPr/>
        <a:lstStyle/>
        <a:p>
          <a:r>
            <a:rPr lang="es-MX" dirty="0"/>
            <a:t>La que se entregue con tal carácter por los particulares a los sujetos obligados, siempre y cuando tengan el derecho de otorgar con dicho carácter la información, de conformidad con lo dispuesto en las leyes locales o en los Tratados Internacionales de los que el Estado mexicano sea parte.</a:t>
          </a:r>
        </a:p>
      </dgm:t>
    </dgm:pt>
    <dgm:pt modelId="{FD47D8CE-9ED9-49AA-9C9F-6B91B0DB4537}" type="parTrans" cxnId="{A18B8B97-9BCE-4808-B11D-0DA5C2BA09E1}">
      <dgm:prSet/>
      <dgm:spPr/>
      <dgm:t>
        <a:bodyPr/>
        <a:lstStyle/>
        <a:p>
          <a:endParaRPr lang="es-MX"/>
        </a:p>
      </dgm:t>
    </dgm:pt>
    <dgm:pt modelId="{61B3C277-674F-4DDD-8837-A0EB3E2D90D2}" type="sibTrans" cxnId="{A18B8B97-9BCE-4808-B11D-0DA5C2BA09E1}">
      <dgm:prSet/>
      <dgm:spPr/>
      <dgm:t>
        <a:bodyPr/>
        <a:lstStyle/>
        <a:p>
          <a:endParaRPr lang="es-MX"/>
        </a:p>
      </dgm:t>
    </dgm:pt>
    <dgm:pt modelId="{F79BEDE5-D13D-40C5-9BC8-F32468DB1489}">
      <dgm:prSet phldrT="[Texto]"/>
      <dgm:spPr/>
      <dgm:t>
        <a:bodyPr/>
        <a:lstStyle/>
        <a:p>
          <a:r>
            <a:rPr lang="es-MX" dirty="0"/>
            <a:t>Los secretos </a:t>
          </a:r>
          <a:r>
            <a:rPr lang="es-MX" b="1" dirty="0"/>
            <a:t>bancario, fiduciario, industrial, comercial, fiscal, bursátil y postal</a:t>
          </a:r>
          <a:r>
            <a:rPr lang="es-MX" dirty="0"/>
            <a:t> cuya titularidad corresponde a particulares, sujetos de derecho internacional o a sujetos obligados cuando no involucren el ejercicio de recursos públicos.</a:t>
          </a:r>
        </a:p>
      </dgm:t>
    </dgm:pt>
    <dgm:pt modelId="{51DACA09-4137-44A5-A904-31085EC651B5}" type="parTrans" cxnId="{ADE2E798-1200-4172-AAA6-58834EDC631D}">
      <dgm:prSet/>
      <dgm:spPr/>
      <dgm:t>
        <a:bodyPr/>
        <a:lstStyle/>
        <a:p>
          <a:endParaRPr lang="es-MX"/>
        </a:p>
      </dgm:t>
    </dgm:pt>
    <dgm:pt modelId="{CD0FBFF7-3B73-4B7F-913B-33A79720AE98}" type="sibTrans" cxnId="{ADE2E798-1200-4172-AAA6-58834EDC631D}">
      <dgm:prSet/>
      <dgm:spPr/>
      <dgm:t>
        <a:bodyPr/>
        <a:lstStyle/>
        <a:p>
          <a:endParaRPr lang="es-MX"/>
        </a:p>
      </dgm:t>
    </dgm:pt>
    <dgm:pt modelId="{05C7C157-E9BC-4646-A303-55E3002D8F27}" type="pres">
      <dgm:prSet presAssocID="{20AA81DA-A075-41ED-80CD-CE1101DFE676}" presName="composite" presStyleCnt="0">
        <dgm:presLayoutVars>
          <dgm:chMax val="1"/>
          <dgm:dir/>
          <dgm:resizeHandles val="exact"/>
        </dgm:presLayoutVars>
      </dgm:prSet>
      <dgm:spPr/>
    </dgm:pt>
    <dgm:pt modelId="{26D54D6D-63E4-44C9-94E3-B2BB4626236A}" type="pres">
      <dgm:prSet presAssocID="{8667B071-265E-4159-B53D-3C271622EF15}" presName="roof" presStyleLbl="dkBgShp" presStyleIdx="0" presStyleCnt="2"/>
      <dgm:spPr/>
    </dgm:pt>
    <dgm:pt modelId="{388B6C43-C1E6-4032-B1D5-A2CD73A94F14}" type="pres">
      <dgm:prSet presAssocID="{8667B071-265E-4159-B53D-3C271622EF15}" presName="pillars" presStyleCnt="0"/>
      <dgm:spPr/>
    </dgm:pt>
    <dgm:pt modelId="{CCF6377A-3013-46B6-808D-A6A8549BB675}" type="pres">
      <dgm:prSet presAssocID="{8667B071-265E-4159-B53D-3C271622EF15}" presName="pillar1" presStyleLbl="node1" presStyleIdx="0" presStyleCnt="3">
        <dgm:presLayoutVars>
          <dgm:bulletEnabled val="1"/>
        </dgm:presLayoutVars>
      </dgm:prSet>
      <dgm:spPr/>
    </dgm:pt>
    <dgm:pt modelId="{85F10201-1A16-441E-A617-83CFB8421C3C}" type="pres">
      <dgm:prSet presAssocID="{CFFD3D1A-4D38-42FF-98E6-9D2EFD628932}" presName="pillarX" presStyleLbl="node1" presStyleIdx="1" presStyleCnt="3">
        <dgm:presLayoutVars>
          <dgm:bulletEnabled val="1"/>
        </dgm:presLayoutVars>
      </dgm:prSet>
      <dgm:spPr/>
    </dgm:pt>
    <dgm:pt modelId="{C558C60B-933C-4B5B-B2A1-A9BC38F64318}" type="pres">
      <dgm:prSet presAssocID="{F79BEDE5-D13D-40C5-9BC8-F32468DB1489}" presName="pillarX" presStyleLbl="node1" presStyleIdx="2" presStyleCnt="3">
        <dgm:presLayoutVars>
          <dgm:bulletEnabled val="1"/>
        </dgm:presLayoutVars>
      </dgm:prSet>
      <dgm:spPr/>
    </dgm:pt>
    <dgm:pt modelId="{43DF49A1-A93D-4FDD-ABCD-E386AA34C549}" type="pres">
      <dgm:prSet presAssocID="{8667B071-265E-4159-B53D-3C271622EF15}" presName="base" presStyleLbl="dkBgShp" presStyleIdx="1" presStyleCnt="2"/>
      <dgm:spPr/>
    </dgm:pt>
  </dgm:ptLst>
  <dgm:cxnLst>
    <dgm:cxn modelId="{1EFEF529-D091-48E9-A1D7-7CA7A70C36CB}" srcId="{8667B071-265E-4159-B53D-3C271622EF15}" destId="{A3850295-F796-4AE8-A5D4-49D5A01669DA}" srcOrd="0" destOrd="0" parTransId="{3E9C6990-929A-4E6E-8984-ED668B675A22}" sibTransId="{83DBDD9E-58FF-4E17-B03F-8884B66CB043}"/>
    <dgm:cxn modelId="{3516EC6B-9224-49A6-8B8D-5B8033B9A17C}" type="presOf" srcId="{CFFD3D1A-4D38-42FF-98E6-9D2EFD628932}" destId="{85F10201-1A16-441E-A617-83CFB8421C3C}" srcOrd="0" destOrd="0" presId="urn:microsoft.com/office/officeart/2005/8/layout/hList3"/>
    <dgm:cxn modelId="{E6E5744D-FDFA-4FD5-BB51-F6FFF006CF84}" type="presOf" srcId="{20AA81DA-A075-41ED-80CD-CE1101DFE676}" destId="{05C7C157-E9BC-4646-A303-55E3002D8F27}" srcOrd="0" destOrd="0" presId="urn:microsoft.com/office/officeart/2005/8/layout/hList3"/>
    <dgm:cxn modelId="{5768087D-FA09-49B9-8733-97B2A5ACA070}" type="presOf" srcId="{8667B071-265E-4159-B53D-3C271622EF15}" destId="{26D54D6D-63E4-44C9-94E3-B2BB4626236A}" srcOrd="0" destOrd="0" presId="urn:microsoft.com/office/officeart/2005/8/layout/hList3"/>
    <dgm:cxn modelId="{A18B8B97-9BCE-4808-B11D-0DA5C2BA09E1}" srcId="{8667B071-265E-4159-B53D-3C271622EF15}" destId="{CFFD3D1A-4D38-42FF-98E6-9D2EFD628932}" srcOrd="1" destOrd="0" parTransId="{FD47D8CE-9ED9-49AA-9C9F-6B91B0DB4537}" sibTransId="{61B3C277-674F-4DDD-8837-A0EB3E2D90D2}"/>
    <dgm:cxn modelId="{ADE2E798-1200-4172-AAA6-58834EDC631D}" srcId="{8667B071-265E-4159-B53D-3C271622EF15}" destId="{F79BEDE5-D13D-40C5-9BC8-F32468DB1489}" srcOrd="2" destOrd="0" parTransId="{51DACA09-4137-44A5-A904-31085EC651B5}" sibTransId="{CD0FBFF7-3B73-4B7F-913B-33A79720AE98}"/>
    <dgm:cxn modelId="{FFEE50A8-05E1-4B76-B8C9-30DB230DB6EA}" srcId="{20AA81DA-A075-41ED-80CD-CE1101DFE676}" destId="{8667B071-265E-4159-B53D-3C271622EF15}" srcOrd="0" destOrd="0" parTransId="{A4C746D8-1593-41CF-B335-0F40D68C2E1D}" sibTransId="{3EAC9321-08C2-46CF-873D-F9D28C7E9AB3}"/>
    <dgm:cxn modelId="{C51907D0-80E5-4A4A-9C7C-91A74F31681C}" type="presOf" srcId="{A3850295-F796-4AE8-A5D4-49D5A01669DA}" destId="{CCF6377A-3013-46B6-808D-A6A8549BB675}" srcOrd="0" destOrd="0" presId="urn:microsoft.com/office/officeart/2005/8/layout/hList3"/>
    <dgm:cxn modelId="{CC1707F0-0F68-4582-8634-4A02018D0598}" type="presOf" srcId="{F79BEDE5-D13D-40C5-9BC8-F32468DB1489}" destId="{C558C60B-933C-4B5B-B2A1-A9BC38F64318}" srcOrd="0" destOrd="0" presId="urn:microsoft.com/office/officeart/2005/8/layout/hList3"/>
    <dgm:cxn modelId="{58587C2F-E0B2-49F4-BDD8-56567533C18B}" type="presParOf" srcId="{05C7C157-E9BC-4646-A303-55E3002D8F27}" destId="{26D54D6D-63E4-44C9-94E3-B2BB4626236A}" srcOrd="0" destOrd="0" presId="urn:microsoft.com/office/officeart/2005/8/layout/hList3"/>
    <dgm:cxn modelId="{72B96254-92B6-4F39-A074-24EF9AF0BDAD}" type="presParOf" srcId="{05C7C157-E9BC-4646-A303-55E3002D8F27}" destId="{388B6C43-C1E6-4032-B1D5-A2CD73A94F14}" srcOrd="1" destOrd="0" presId="urn:microsoft.com/office/officeart/2005/8/layout/hList3"/>
    <dgm:cxn modelId="{F0F73CB1-033A-4EFB-A69A-6146EE146DB1}" type="presParOf" srcId="{388B6C43-C1E6-4032-B1D5-A2CD73A94F14}" destId="{CCF6377A-3013-46B6-808D-A6A8549BB675}" srcOrd="0" destOrd="0" presId="urn:microsoft.com/office/officeart/2005/8/layout/hList3"/>
    <dgm:cxn modelId="{A0657D5E-4CA3-4074-9086-6AE5D180A3A4}" type="presParOf" srcId="{388B6C43-C1E6-4032-B1D5-A2CD73A94F14}" destId="{85F10201-1A16-441E-A617-83CFB8421C3C}" srcOrd="1" destOrd="0" presId="urn:microsoft.com/office/officeart/2005/8/layout/hList3"/>
    <dgm:cxn modelId="{E063B541-9DE2-4DCE-9E30-671EA6B9BA2C}" type="presParOf" srcId="{388B6C43-C1E6-4032-B1D5-A2CD73A94F14}" destId="{C558C60B-933C-4B5B-B2A1-A9BC38F64318}" srcOrd="2" destOrd="0" presId="urn:microsoft.com/office/officeart/2005/8/layout/hList3"/>
    <dgm:cxn modelId="{B6ADE8DB-341F-41E5-B9F7-D53D789B1699}" type="presParOf" srcId="{05C7C157-E9BC-4646-A303-55E3002D8F27}" destId="{43DF49A1-A93D-4FDD-ABCD-E386AA34C54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885B2-5F8D-4B2A-A87B-5784644FB303}">
      <dsp:nvSpPr>
        <dsp:cNvPr id="0" name=""/>
        <dsp:cNvSpPr/>
      </dsp:nvSpPr>
      <dsp:spPr>
        <a:xfrm rot="16200000">
          <a:off x="342" y="304031"/>
          <a:ext cx="3917900" cy="3917900"/>
        </a:xfrm>
        <a:prstGeom prst="upArrow">
          <a:avLst>
            <a:gd name="adj1" fmla="val 50000"/>
            <a:gd name="adj2" fmla="val 3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t>Antes del 5 de mayo de 2016</a:t>
          </a:r>
        </a:p>
        <a:p>
          <a:pPr marL="0" lvl="0" indent="0" algn="ctr" defTabSz="1066800">
            <a:lnSpc>
              <a:spcPct val="90000"/>
            </a:lnSpc>
            <a:spcBef>
              <a:spcPct val="0"/>
            </a:spcBef>
            <a:spcAft>
              <a:spcPct val="35000"/>
            </a:spcAft>
            <a:buNone/>
          </a:pPr>
          <a:r>
            <a:rPr lang="es-MX" sz="2400" kern="1200" dirty="0"/>
            <a:t>LFTAIPG</a:t>
          </a:r>
        </a:p>
        <a:p>
          <a:pPr marL="0" lvl="0" indent="0" algn="ctr" defTabSz="1066800">
            <a:lnSpc>
              <a:spcPct val="90000"/>
            </a:lnSpc>
            <a:spcBef>
              <a:spcPct val="0"/>
            </a:spcBef>
            <a:spcAft>
              <a:spcPct val="35000"/>
            </a:spcAft>
            <a:buNone/>
          </a:pPr>
          <a:endParaRPr lang="es-MX" sz="2400" kern="1200" dirty="0"/>
        </a:p>
      </dsp:txBody>
      <dsp:txXfrm rot="5400000">
        <a:off x="685976" y="1283506"/>
        <a:ext cx="3232267" cy="1958950"/>
      </dsp:txXfrm>
    </dsp:sp>
    <dsp:sp modelId="{29C6F606-663A-434D-BD9F-3BED62C97F89}">
      <dsp:nvSpPr>
        <dsp:cNvPr id="0" name=""/>
        <dsp:cNvSpPr/>
      </dsp:nvSpPr>
      <dsp:spPr>
        <a:xfrm rot="5400000">
          <a:off x="4311357" y="304031"/>
          <a:ext cx="3917900" cy="3917900"/>
        </a:xfrm>
        <a:prstGeom prst="upArrow">
          <a:avLst>
            <a:gd name="adj1" fmla="val 50000"/>
            <a:gd name="adj2" fmla="val 35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kern="1200" dirty="0"/>
            <a:t>A partir del 5 de mayo de 2016</a:t>
          </a:r>
        </a:p>
        <a:p>
          <a:pPr marL="0" lvl="0" indent="0" algn="ctr" defTabSz="1066800">
            <a:lnSpc>
              <a:spcPct val="90000"/>
            </a:lnSpc>
            <a:spcBef>
              <a:spcPct val="0"/>
            </a:spcBef>
            <a:spcAft>
              <a:spcPct val="35000"/>
            </a:spcAft>
            <a:buNone/>
          </a:pPr>
          <a:r>
            <a:rPr lang="es-MX" sz="2400" kern="1200" dirty="0"/>
            <a:t> LGTAIP</a:t>
          </a:r>
        </a:p>
      </dsp:txBody>
      <dsp:txXfrm rot="-5400000">
        <a:off x="4311358" y="1283506"/>
        <a:ext cx="3232267" cy="19589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403CF-CD97-4B88-9344-7D16D820A6EC}">
      <dsp:nvSpPr>
        <dsp:cNvPr id="0" name=""/>
        <dsp:cNvSpPr/>
      </dsp:nvSpPr>
      <dsp:spPr>
        <a:xfrm>
          <a:off x="1054" y="864098"/>
          <a:ext cx="4113738" cy="3456379"/>
        </a:xfrm>
        <a:prstGeom prst="rect">
          <a:avLst/>
        </a:prstGeom>
        <a:solidFill>
          <a:schemeClr val="accent4">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Los sujetos obligados que se constituyan como fideicomitentes, fideicomisarios o fiduciarios en fideicomisos que involucren recursos públicos no podrán clasificar, por ese solo supuesto, la información relativa al ejercicio de estos, como secreto bancario o fiduciario, sin perjuicio de las demás causales de clasificación que se prevén en la Ley General y en las demás disposiciones legales aplicables.</a:t>
          </a:r>
        </a:p>
        <a:p>
          <a:pPr marL="0" lvl="0" indent="0" algn="ctr" defTabSz="800100">
            <a:lnSpc>
              <a:spcPct val="90000"/>
            </a:lnSpc>
            <a:spcBef>
              <a:spcPct val="0"/>
            </a:spcBef>
            <a:spcAft>
              <a:spcPct val="35000"/>
            </a:spcAft>
            <a:buNone/>
          </a:pPr>
          <a:endParaRPr lang="es-MX" sz="1800" kern="1200" dirty="0"/>
        </a:p>
        <a:p>
          <a:pPr marL="0" lvl="0" indent="0" algn="ctr" defTabSz="800100">
            <a:lnSpc>
              <a:spcPct val="90000"/>
            </a:lnSpc>
            <a:spcBef>
              <a:spcPct val="0"/>
            </a:spcBef>
            <a:spcAft>
              <a:spcPct val="35000"/>
            </a:spcAft>
            <a:buNone/>
          </a:pPr>
          <a:r>
            <a:rPr lang="es-MX" sz="1800" kern="1200" dirty="0"/>
            <a:t>. </a:t>
          </a:r>
        </a:p>
      </dsp:txBody>
      <dsp:txXfrm>
        <a:off x="1054" y="864098"/>
        <a:ext cx="4113738" cy="3456379"/>
      </dsp:txXfrm>
    </dsp:sp>
    <dsp:sp modelId="{81573413-27F8-4BC0-8B4D-232A86E9F2B9}">
      <dsp:nvSpPr>
        <dsp:cNvPr id="0" name=""/>
        <dsp:cNvSpPr/>
      </dsp:nvSpPr>
      <dsp:spPr>
        <a:xfrm>
          <a:off x="4526166" y="864098"/>
          <a:ext cx="4113738" cy="3456379"/>
        </a:xfrm>
        <a:prstGeom prst="rect">
          <a:avLst/>
        </a:prstGeom>
        <a:solidFill>
          <a:schemeClr val="accent4">
            <a:shade val="80000"/>
            <a:hueOff val="-176558"/>
            <a:satOff val="-4365"/>
            <a:lumOff val="249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chemeClr val="tx1"/>
              </a:solidFill>
            </a:rPr>
            <a:t>Cuando en un sujeto obligado concurra tanto el carácter de institución bancaria o fiduciaria, como el de fideicomitente, fideicomisario o cuenta habiente, en operaciones que involucren recursos públicos, no podrán clasificar la información relativa a operaciones fiduciarias o bancarias, ya que a estos supuestos no le es aplicable el secreto bancario o fiduciario.</a:t>
          </a:r>
        </a:p>
      </dsp:txBody>
      <dsp:txXfrm>
        <a:off x="4526166" y="864098"/>
        <a:ext cx="4113738" cy="34563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1322B-B14C-4681-86A7-3306848C1DF5}">
      <dsp:nvSpPr>
        <dsp:cNvPr id="0" name=""/>
        <dsp:cNvSpPr/>
      </dsp:nvSpPr>
      <dsp:spPr>
        <a:xfrm>
          <a:off x="0" y="5"/>
          <a:ext cx="3679510" cy="22077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Que se trate de información generada con motivo de actividades industriales o comerciales de su titular, en términos de lo dispuesto en la Ley de Propiedad Industrial.</a:t>
          </a:r>
        </a:p>
      </dsp:txBody>
      <dsp:txXfrm>
        <a:off x="0" y="5"/>
        <a:ext cx="3679510" cy="2207706"/>
      </dsp:txXfrm>
    </dsp:sp>
    <dsp:sp modelId="{037FF994-4754-4C03-9AAF-E454E567E64E}">
      <dsp:nvSpPr>
        <dsp:cNvPr id="0" name=""/>
        <dsp:cNvSpPr/>
      </dsp:nvSpPr>
      <dsp:spPr>
        <a:xfrm>
          <a:off x="4601409" y="5"/>
          <a:ext cx="3679510" cy="2207706"/>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Que la información sea guardada con carácter de confidencial y se hayan adoptado los medios o sistemas para preservarla.</a:t>
          </a:r>
        </a:p>
      </dsp:txBody>
      <dsp:txXfrm>
        <a:off x="4601409" y="5"/>
        <a:ext cx="3679510" cy="2207706"/>
      </dsp:txXfrm>
    </dsp:sp>
    <dsp:sp modelId="{5526B381-1CAF-4DCD-A2C3-07D6A1163CB3}">
      <dsp:nvSpPr>
        <dsp:cNvPr id="0" name=""/>
        <dsp:cNvSpPr/>
      </dsp:nvSpPr>
      <dsp:spPr>
        <a:xfrm>
          <a:off x="0" y="2576373"/>
          <a:ext cx="3679510" cy="2207706"/>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Que la información signifique a su titular obtener o mantener una ventaja competitiva o económica frente a terceros.</a:t>
          </a:r>
        </a:p>
      </dsp:txBody>
      <dsp:txXfrm>
        <a:off x="0" y="2576373"/>
        <a:ext cx="3679510" cy="2207706"/>
      </dsp:txXfrm>
    </dsp:sp>
    <dsp:sp modelId="{0FA449B9-C2AC-49BC-9F0A-FC33A1EABC06}">
      <dsp:nvSpPr>
        <dsp:cNvPr id="0" name=""/>
        <dsp:cNvSpPr/>
      </dsp:nvSpPr>
      <dsp:spPr>
        <a:xfrm>
          <a:off x="4601409" y="2576373"/>
          <a:ext cx="3679510" cy="2207706"/>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b="1" kern="1200" dirty="0"/>
            <a:t>Que la información no sea del dominio público ni resulte evidente para un técnico o perito en la materia, con base en la información previamente disponible o la que deba ser divulgada por disposición legal o por orden judicial.</a:t>
          </a:r>
        </a:p>
      </dsp:txBody>
      <dsp:txXfrm>
        <a:off x="4601409" y="2576373"/>
        <a:ext cx="3679510" cy="22077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848D7-CC9D-40D9-9732-03183F9EBAD9}">
      <dsp:nvSpPr>
        <dsp:cNvPr id="0" name=""/>
        <dsp:cNvSpPr/>
      </dsp:nvSpPr>
      <dsp:spPr>
        <a:xfrm>
          <a:off x="7341" y="690008"/>
          <a:ext cx="2194275" cy="394857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b="1" kern="1200" dirty="0">
              <a:solidFill>
                <a:schemeClr val="bg1"/>
              </a:solidFill>
            </a:rPr>
            <a:t>Se deberá acreditar que se trata de información tributaria, declaraciones y datos suministrados por los contribuyentes o por terceros con ellos relacionados, así como los </a:t>
          </a:r>
          <a:r>
            <a:rPr lang="es-MX" sz="1300" b="1" u="sng" kern="1200" dirty="0">
              <a:solidFill>
                <a:schemeClr val="bg1"/>
              </a:solidFill>
            </a:rPr>
            <a:t>obtenidos en el ejercicio de las facultades de comprobación</a:t>
          </a:r>
          <a:r>
            <a:rPr lang="es-MX" sz="1300" b="1" kern="1200" dirty="0">
              <a:solidFill>
                <a:schemeClr val="bg1"/>
              </a:solidFill>
            </a:rPr>
            <a:t> a cargo del personal de </a:t>
          </a:r>
          <a:r>
            <a:rPr lang="es-MX" sz="1300" b="1" u="sng" kern="1200" dirty="0">
              <a:solidFill>
                <a:schemeClr val="bg1"/>
              </a:solidFill>
            </a:rPr>
            <a:t>la autoridad fiscal</a:t>
          </a:r>
          <a:r>
            <a:rPr lang="es-MX" sz="1300" b="1" kern="1200" dirty="0">
              <a:solidFill>
                <a:schemeClr val="bg1"/>
              </a:solidFill>
            </a:rPr>
            <a:t> que interviene en los trámites relativos a la aplicación de disposiciones fiscales.</a:t>
          </a:r>
        </a:p>
      </dsp:txBody>
      <dsp:txXfrm>
        <a:off x="71609" y="754276"/>
        <a:ext cx="2065739" cy="3820039"/>
      </dsp:txXfrm>
    </dsp:sp>
    <dsp:sp modelId="{E095D4D5-C15F-458B-A703-2E337B93EEA4}">
      <dsp:nvSpPr>
        <dsp:cNvPr id="0" name=""/>
        <dsp:cNvSpPr/>
      </dsp:nvSpPr>
      <dsp:spPr>
        <a:xfrm>
          <a:off x="2421043" y="2392205"/>
          <a:ext cx="465186" cy="54418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2421043" y="2501041"/>
        <a:ext cx="325630" cy="326508"/>
      </dsp:txXfrm>
    </dsp:sp>
    <dsp:sp modelId="{C5BF7F93-9EB2-44DA-B20D-D68CC39E9283}">
      <dsp:nvSpPr>
        <dsp:cNvPr id="0" name=""/>
        <dsp:cNvSpPr/>
      </dsp:nvSpPr>
      <dsp:spPr>
        <a:xfrm>
          <a:off x="3079326" y="690008"/>
          <a:ext cx="2194275" cy="3948575"/>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b="1" kern="1200" dirty="0">
              <a:solidFill>
                <a:schemeClr val="bg1"/>
              </a:solidFill>
            </a:rPr>
            <a:t>SHCP, SAT y los organismos fiscales autónomos; así como las autoridades fiscales estatales y municipales, en el ámbito de su competencia, podrán clasificar la información que obtengan en virtud de los diversos trámites relativos a la aplicación de las disposiciones tributarias, así como del ejercicio de sus facultades de comprobación</a:t>
          </a:r>
          <a:r>
            <a:rPr lang="es-MX" sz="1300" kern="1200" dirty="0">
              <a:solidFill>
                <a:schemeClr val="bg1"/>
              </a:solidFill>
            </a:rPr>
            <a:t>.</a:t>
          </a:r>
        </a:p>
        <a:p>
          <a:pPr marL="0" lvl="0" indent="0" algn="ctr" defTabSz="577850">
            <a:lnSpc>
              <a:spcPct val="90000"/>
            </a:lnSpc>
            <a:spcBef>
              <a:spcPct val="0"/>
            </a:spcBef>
            <a:spcAft>
              <a:spcPct val="35000"/>
            </a:spcAft>
            <a:buNone/>
          </a:pPr>
          <a:endParaRPr lang="es-MX" sz="1300" kern="1200" dirty="0"/>
        </a:p>
      </dsp:txBody>
      <dsp:txXfrm>
        <a:off x="3143594" y="754276"/>
        <a:ext cx="2065739" cy="3820039"/>
      </dsp:txXfrm>
    </dsp:sp>
    <dsp:sp modelId="{B8C0E1D7-E85B-470F-8EB4-953234B6FCF4}">
      <dsp:nvSpPr>
        <dsp:cNvPr id="0" name=""/>
        <dsp:cNvSpPr/>
      </dsp:nvSpPr>
      <dsp:spPr>
        <a:xfrm>
          <a:off x="5493029" y="2392205"/>
          <a:ext cx="465186" cy="544180"/>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5493029" y="2501041"/>
        <a:ext cx="325630" cy="326508"/>
      </dsp:txXfrm>
    </dsp:sp>
    <dsp:sp modelId="{11B38CDD-5B89-4E56-9CB9-E6AF54181E29}">
      <dsp:nvSpPr>
        <dsp:cNvPr id="0" name=""/>
        <dsp:cNvSpPr/>
      </dsp:nvSpPr>
      <dsp:spPr>
        <a:xfrm>
          <a:off x="6151311" y="690008"/>
          <a:ext cx="2194275" cy="3948575"/>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MX" sz="1300" b="1" kern="1200" dirty="0">
              <a:solidFill>
                <a:schemeClr val="bg1"/>
              </a:solidFill>
            </a:rPr>
            <a:t>Los sujetos obligados que se constituyan como contribuyentes o como autoridades en materia tributaria no podrán clasificar la información relativa al cumplimiento de sus obligaciones fiscales en ejercicio de recursos públicos como secreto fiscal, sin perjuicio de que dicha información pueda ubicarse en algún otro supuesto de clasificación previsto en la Ley General.</a:t>
          </a:r>
        </a:p>
      </dsp:txBody>
      <dsp:txXfrm>
        <a:off x="6215579" y="754276"/>
        <a:ext cx="2065739" cy="38200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CC340-7180-4823-952D-94F890832AEB}">
      <dsp:nvSpPr>
        <dsp:cNvPr id="0" name=""/>
        <dsp:cNvSpPr/>
      </dsp:nvSpPr>
      <dsp:spPr>
        <a:xfrm rot="16200000">
          <a:off x="713" y="868"/>
          <a:ext cx="4062263" cy="4062263"/>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b="1" kern="1200" dirty="0"/>
            <a:t>La información esté relacionada con las operaciones que realizan o los servicios que proporcionan</a:t>
          </a:r>
        </a:p>
      </dsp:txBody>
      <dsp:txXfrm rot="5400000">
        <a:off x="713" y="1016434"/>
        <a:ext cx="3351367" cy="2031131"/>
      </dsp:txXfrm>
    </dsp:sp>
    <dsp:sp modelId="{3325D686-86EB-48D6-8B2F-7CB14DA136E4}">
      <dsp:nvSpPr>
        <dsp:cNvPr id="0" name=""/>
        <dsp:cNvSpPr/>
      </dsp:nvSpPr>
      <dsp:spPr>
        <a:xfrm rot="5400000">
          <a:off x="4289950" y="868"/>
          <a:ext cx="4062263" cy="4062263"/>
        </a:xfrm>
        <a:prstGeom prst="downArrow">
          <a:avLst>
            <a:gd name="adj1" fmla="val 50000"/>
            <a:gd name="adj2" fmla="val 35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s-MX" sz="1500" b="1" kern="1200" dirty="0"/>
            <a:t>Sea requerida por una persona diversa al cliente, comitente, mandante, fideicomitente, fideicomisario, beneficiario, representante legal de los anteriores, o quienes tengan otorgado poder para disponer de la cuenta o para intervenir en la operación o servicio</a:t>
          </a:r>
        </a:p>
      </dsp:txBody>
      <dsp:txXfrm rot="-5400000">
        <a:off x="5000846" y="1016434"/>
        <a:ext cx="3351367" cy="20311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0F5F4-3700-401C-BFAE-96E41D130B7C}">
      <dsp:nvSpPr>
        <dsp:cNvPr id="0" name=""/>
        <dsp:cNvSpPr/>
      </dsp:nvSpPr>
      <dsp:spPr>
        <a:xfrm>
          <a:off x="-72004" y="-328495"/>
          <a:ext cx="5040552" cy="4720991"/>
        </a:xfrm>
        <a:prstGeom prst="circularArrow">
          <a:avLst>
            <a:gd name="adj1" fmla="val 10980"/>
            <a:gd name="adj2" fmla="val 1142322"/>
            <a:gd name="adj3" fmla="val 9000000"/>
            <a:gd name="adj4" fmla="val 10800000"/>
            <a:gd name="adj5" fmla="val 125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4EC2C6B-7413-4B24-92CC-8F640092C40E}">
      <dsp:nvSpPr>
        <dsp:cNvPr id="0" name=""/>
        <dsp:cNvSpPr/>
      </dsp:nvSpPr>
      <dsp:spPr>
        <a:xfrm>
          <a:off x="864094" y="792089"/>
          <a:ext cx="3167375" cy="2488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MX" sz="2200" b="1" kern="1200" dirty="0"/>
            <a:t>Toda aquella información que se encuentre relacionada con los usuarios del servicio público de correos y de los servicios diversos, de conformidad con la Ley del Servicio Postal Mexicano</a:t>
          </a:r>
        </a:p>
      </dsp:txBody>
      <dsp:txXfrm>
        <a:off x="864094" y="792089"/>
        <a:ext cx="3167375" cy="24886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FA203-52EE-402D-826F-677874F143C5}">
      <dsp:nvSpPr>
        <dsp:cNvPr id="0" name=""/>
        <dsp:cNvSpPr/>
      </dsp:nvSpPr>
      <dsp:spPr>
        <a:xfrm>
          <a:off x="0" y="0"/>
          <a:ext cx="8280920" cy="1392019"/>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MX" sz="3200" kern="1200" dirty="0"/>
            <a:t>Podrá considerarse como información reservada que compromete la defensa nacional</a:t>
          </a:r>
        </a:p>
      </dsp:txBody>
      <dsp:txXfrm>
        <a:off x="0" y="0"/>
        <a:ext cx="8280920" cy="1392019"/>
      </dsp:txXfrm>
    </dsp:sp>
    <dsp:sp modelId="{B13BD4E7-4C3E-4D26-8985-7E86274B51F3}">
      <dsp:nvSpPr>
        <dsp:cNvPr id="0" name=""/>
        <dsp:cNvSpPr/>
      </dsp:nvSpPr>
      <dsp:spPr>
        <a:xfrm>
          <a:off x="0" y="1392019"/>
          <a:ext cx="8280920" cy="2923240"/>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b="1" kern="1200" dirty="0">
              <a:solidFill>
                <a:schemeClr val="tx1"/>
              </a:solidFill>
            </a:rPr>
            <a:t>Que difunda, actualice o potencialice un riesgo o amenaza que ponga en peligro las misiones generales del Ejército, Fuerza Aérea Mexicana o Armada de México, relacionadas con la defensa del Estado mexicano, para salvaguardar la soberanía y defender la integridad y permanencia del territorio nacional.</a:t>
          </a:r>
        </a:p>
      </dsp:txBody>
      <dsp:txXfrm>
        <a:off x="0" y="1392019"/>
        <a:ext cx="8280920" cy="2923240"/>
      </dsp:txXfrm>
    </dsp:sp>
    <dsp:sp modelId="{7198F58C-3B8A-4468-9C82-296E11DE480B}">
      <dsp:nvSpPr>
        <dsp:cNvPr id="0" name=""/>
        <dsp:cNvSpPr/>
      </dsp:nvSpPr>
      <dsp:spPr>
        <a:xfrm>
          <a:off x="0" y="4315259"/>
          <a:ext cx="8280920" cy="324804"/>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71563-F8B5-4FA5-8C72-33FC65850C36}">
      <dsp:nvSpPr>
        <dsp:cNvPr id="0" name=""/>
        <dsp:cNvSpPr/>
      </dsp:nvSpPr>
      <dsp:spPr>
        <a:xfrm>
          <a:off x="7942" y="648076"/>
          <a:ext cx="4747690" cy="2767846"/>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bg1"/>
              </a:solidFill>
            </a:rPr>
            <a:t>Negociaciones internacionales: diálogo entre las autoridades mexicanas y los representantes de otros Estados u organismos internacionales, destinadas a alcanzar un objetivo de carácter internacional.</a:t>
          </a:r>
        </a:p>
      </dsp:txBody>
      <dsp:txXfrm>
        <a:off x="1391865" y="648076"/>
        <a:ext cx="1979844" cy="2767846"/>
      </dsp:txXfrm>
    </dsp:sp>
    <dsp:sp modelId="{5E944E2A-6C2C-4D29-953A-AB90D9A46218}">
      <dsp:nvSpPr>
        <dsp:cNvPr id="0" name=""/>
        <dsp:cNvSpPr/>
      </dsp:nvSpPr>
      <dsp:spPr>
        <a:xfrm>
          <a:off x="4280863" y="648076"/>
          <a:ext cx="4747690" cy="2767846"/>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Las relaciones internacionales entre México y otros Estados u organismos internacionales.</a:t>
          </a:r>
        </a:p>
      </dsp:txBody>
      <dsp:txXfrm>
        <a:off x="5664786" y="648076"/>
        <a:ext cx="1979844" cy="27678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816DC-7AC7-4691-BBBC-378AA1B0E715}">
      <dsp:nvSpPr>
        <dsp:cNvPr id="0" name=""/>
        <dsp:cNvSpPr/>
      </dsp:nvSpPr>
      <dsp:spPr>
        <a:xfrm>
          <a:off x="0" y="6258"/>
          <a:ext cx="4103310" cy="246198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Que existan datos ciertos y verificables de la voluntad expresa e inequívoca que demuestren la confidencialidad de la información entregada al Estado mexicano. </a:t>
          </a:r>
        </a:p>
      </dsp:txBody>
      <dsp:txXfrm>
        <a:off x="0" y="6258"/>
        <a:ext cx="4103310" cy="2461986"/>
      </dsp:txXfrm>
    </dsp:sp>
    <dsp:sp modelId="{E4DE5BB5-AFCB-4003-AAEE-174FC45F0077}">
      <dsp:nvSpPr>
        <dsp:cNvPr id="0" name=""/>
        <dsp:cNvSpPr/>
      </dsp:nvSpPr>
      <dsp:spPr>
        <a:xfrm>
          <a:off x="4515745" y="5"/>
          <a:ext cx="4103310" cy="2461986"/>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Que la confidencialidad de la información surja de una norma del derecho internacional vigente y aplicable al caso concreto; o del documento constitutivo o las reglas de operación del organismo internacional de que se trate. </a:t>
          </a:r>
        </a:p>
      </dsp:txBody>
      <dsp:txXfrm>
        <a:off x="4515745" y="5"/>
        <a:ext cx="4103310" cy="24619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B84C6-8963-4307-B815-35C99F33A168}">
      <dsp:nvSpPr>
        <dsp:cNvPr id="0" name=""/>
        <dsp:cNvSpPr/>
      </dsp:nvSpPr>
      <dsp:spPr>
        <a:xfrm>
          <a:off x="656134" y="0"/>
          <a:ext cx="7436194" cy="4424040"/>
        </a:xfrm>
        <a:prstGeom prst="rightArrow">
          <a:avLst/>
        </a:prstGeom>
        <a:solidFill>
          <a:schemeClr val="accent4">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CB73C9D-7426-4622-AD38-761353D93991}">
      <dsp:nvSpPr>
        <dsp:cNvPr id="0" name=""/>
        <dsp:cNvSpPr/>
      </dsp:nvSpPr>
      <dsp:spPr>
        <a:xfrm>
          <a:off x="296456" y="1327211"/>
          <a:ext cx="2624539" cy="1769616"/>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i="0" kern="1200" dirty="0"/>
            <a:t>Pueda poner en riesgo la vida, seguridad o salud de una persona física</a:t>
          </a:r>
          <a:endParaRPr lang="es-MX" sz="1500" b="1" kern="1200" dirty="0"/>
        </a:p>
      </dsp:txBody>
      <dsp:txXfrm>
        <a:off x="382842" y="1413597"/>
        <a:ext cx="2451767" cy="1596844"/>
      </dsp:txXfrm>
    </dsp:sp>
    <dsp:sp modelId="{9BA6D6B2-D1C7-40CC-ACC5-24AED340A6B6}">
      <dsp:nvSpPr>
        <dsp:cNvPr id="0" name=""/>
        <dsp:cNvSpPr/>
      </dsp:nvSpPr>
      <dsp:spPr>
        <a:xfrm>
          <a:off x="3048015" y="1332591"/>
          <a:ext cx="2624539" cy="1769616"/>
        </a:xfrm>
        <a:prstGeom prst="round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t>ACREDITAR NEXO CAUSAL</a:t>
          </a:r>
        </a:p>
      </dsp:txBody>
      <dsp:txXfrm>
        <a:off x="3134401" y="1418977"/>
        <a:ext cx="2451767" cy="1596844"/>
      </dsp:txXfrm>
    </dsp:sp>
    <dsp:sp modelId="{C8C604E5-78EE-429E-AB9D-72A6E8C641A8}">
      <dsp:nvSpPr>
        <dsp:cNvPr id="0" name=""/>
        <dsp:cNvSpPr/>
      </dsp:nvSpPr>
      <dsp:spPr>
        <a:xfrm>
          <a:off x="5827468" y="1327211"/>
          <a:ext cx="2624539" cy="1769616"/>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MX" sz="1500" b="1" kern="1200" dirty="0"/>
            <a:t>Entre la divulgación de la información se produzca una afectación, actual y directa a la vida, la seguridad o la salud de una o varias personas</a:t>
          </a:r>
          <a:r>
            <a:rPr lang="es-ES" sz="1500" b="1" kern="1200" dirty="0"/>
            <a:t> determinadas o determinables.</a:t>
          </a:r>
          <a:endParaRPr lang="es-MX" sz="1500" b="1" kern="1200" dirty="0"/>
        </a:p>
      </dsp:txBody>
      <dsp:txXfrm>
        <a:off x="5913854" y="1413597"/>
        <a:ext cx="2451767" cy="159684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D922D-BB85-4287-8D39-DF7A5D998782}">
      <dsp:nvSpPr>
        <dsp:cNvPr id="0" name=""/>
        <dsp:cNvSpPr/>
      </dsp:nvSpPr>
      <dsp:spPr>
        <a:xfrm>
          <a:off x="1065052" y="21349"/>
          <a:ext cx="3131397" cy="1354666"/>
        </a:xfrm>
        <a:prstGeom prst="trapezoid">
          <a:avLst>
            <a:gd name="adj" fmla="val 109406"/>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b="1" kern="1200" dirty="0"/>
            <a:t>Un procedimiento de verificación del cumplimiento de las leyes en trámite.</a:t>
          </a:r>
        </a:p>
      </dsp:txBody>
      <dsp:txXfrm>
        <a:off x="1065052" y="21349"/>
        <a:ext cx="3131397" cy="1354666"/>
      </dsp:txXfrm>
    </dsp:sp>
    <dsp:sp modelId="{77D53A9A-ECB3-49F2-882F-76590414240C}">
      <dsp:nvSpPr>
        <dsp:cNvPr id="0" name=""/>
        <dsp:cNvSpPr/>
      </dsp:nvSpPr>
      <dsp:spPr>
        <a:xfrm>
          <a:off x="467566" y="1366994"/>
          <a:ext cx="5928320" cy="1354666"/>
        </a:xfrm>
        <a:prstGeom prst="trapezoid">
          <a:avLst>
            <a:gd name="adj" fmla="val 109406"/>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b="1" kern="1200" dirty="0"/>
            <a:t>La vinculación directa con las actividades que realiza la autoridad en el procedimiento de verificación del cumplimiento de las leyes.</a:t>
          </a:r>
        </a:p>
      </dsp:txBody>
      <dsp:txXfrm>
        <a:off x="1505022" y="1366994"/>
        <a:ext cx="3853408" cy="1354666"/>
      </dsp:txXfrm>
    </dsp:sp>
    <dsp:sp modelId="{DF53F13F-BA15-4784-97B6-CFCD07412F39}">
      <dsp:nvSpPr>
        <dsp:cNvPr id="0" name=""/>
        <dsp:cNvSpPr/>
      </dsp:nvSpPr>
      <dsp:spPr>
        <a:xfrm>
          <a:off x="0" y="2709333"/>
          <a:ext cx="8892480" cy="1354666"/>
        </a:xfrm>
        <a:prstGeom prst="trapezoid">
          <a:avLst>
            <a:gd name="adj" fmla="val 109406"/>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b="1" kern="1200" dirty="0"/>
            <a:t>Que la difusión de la información impida u obstaculice las actividades de inspección, supervisión o vigilancia que realicen las autoridades en el procedimiento de verificación del cumplimiento de las leyes.</a:t>
          </a:r>
        </a:p>
      </dsp:txBody>
      <dsp:txXfrm>
        <a:off x="1556183" y="2709333"/>
        <a:ext cx="5780112" cy="1354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CB732-EF2A-49F0-9644-39DF6870BBD1}">
      <dsp:nvSpPr>
        <dsp:cNvPr id="0" name=""/>
        <dsp:cNvSpPr/>
      </dsp:nvSpPr>
      <dsp:spPr>
        <a:xfrm>
          <a:off x="1008125" y="4"/>
          <a:ext cx="6408685" cy="4784075"/>
        </a:xfrm>
        <a:prstGeom prst="round2DiagRect">
          <a:avLst>
            <a:gd name="adj1" fmla="val 0"/>
            <a:gd name="adj2" fmla="val 166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1B9209-E30B-4796-BA1C-611C91BB8DB7}">
      <dsp:nvSpPr>
        <dsp:cNvPr id="0" name=""/>
        <dsp:cNvSpPr/>
      </dsp:nvSpPr>
      <dsp:spPr>
        <a:xfrm>
          <a:off x="4212468" y="1148179"/>
          <a:ext cx="782" cy="2487721"/>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3FBCB7-F9B6-4D45-94B4-1C389AEC3618}">
      <dsp:nvSpPr>
        <dsp:cNvPr id="0" name=""/>
        <dsp:cNvSpPr/>
      </dsp:nvSpPr>
      <dsp:spPr>
        <a:xfrm>
          <a:off x="1152129" y="72006"/>
          <a:ext cx="2688325" cy="26790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kern="1200" dirty="0"/>
            <a:t>1.- Contenía dos artículos referentes a la información reservada (13 y 14). Y un artículo para la confidencialidad.</a:t>
          </a:r>
        </a:p>
        <a:p>
          <a:pPr marL="0" lvl="0" indent="0" algn="l" defTabSz="711200">
            <a:lnSpc>
              <a:spcPct val="90000"/>
            </a:lnSpc>
            <a:spcBef>
              <a:spcPct val="0"/>
            </a:spcBef>
            <a:spcAft>
              <a:spcPct val="35000"/>
            </a:spcAft>
            <a:buNone/>
          </a:pPr>
          <a:r>
            <a:rPr lang="es-MX" sz="1600" kern="1200" dirty="0"/>
            <a:t>2.- Los secretos  eran información reservada.</a:t>
          </a:r>
        </a:p>
        <a:p>
          <a:pPr marL="0" lvl="0" indent="0" algn="l" defTabSz="711200">
            <a:lnSpc>
              <a:spcPct val="90000"/>
            </a:lnSpc>
            <a:spcBef>
              <a:spcPct val="0"/>
            </a:spcBef>
            <a:spcAft>
              <a:spcPct val="35000"/>
            </a:spcAft>
            <a:buNone/>
          </a:pPr>
          <a:endParaRPr lang="es-MX" sz="1600" kern="1200" dirty="0"/>
        </a:p>
        <a:p>
          <a:pPr marL="0" lvl="0" indent="0" algn="l" defTabSz="711200">
            <a:lnSpc>
              <a:spcPct val="90000"/>
            </a:lnSpc>
            <a:spcBef>
              <a:spcPct val="0"/>
            </a:spcBef>
            <a:spcAft>
              <a:spcPct val="35000"/>
            </a:spcAft>
            <a:buNone/>
          </a:pPr>
          <a:r>
            <a:rPr lang="es-MX" sz="1600" kern="1200" dirty="0"/>
            <a:t>3.- La excepción de la reserva solo era para violaciones graves de derechos humanos y</a:t>
          </a:r>
          <a:r>
            <a:rPr lang="es-ES_tradnl" sz="1600" kern="1200" dirty="0"/>
            <a:t> delitos de lesa humanidad</a:t>
          </a:r>
        </a:p>
        <a:p>
          <a:pPr marL="0" lvl="0" indent="0" algn="l" defTabSz="711200">
            <a:lnSpc>
              <a:spcPct val="90000"/>
            </a:lnSpc>
            <a:spcBef>
              <a:spcPct val="0"/>
            </a:spcBef>
            <a:spcAft>
              <a:spcPct val="35000"/>
            </a:spcAft>
            <a:buNone/>
          </a:pPr>
          <a:endParaRPr lang="es-MX" sz="1600" kern="1200" dirty="0"/>
        </a:p>
        <a:p>
          <a:pPr marL="0" lvl="0" indent="0" algn="l" defTabSz="711200">
            <a:lnSpc>
              <a:spcPct val="90000"/>
            </a:lnSpc>
            <a:spcBef>
              <a:spcPct val="0"/>
            </a:spcBef>
            <a:spcAft>
              <a:spcPct val="35000"/>
            </a:spcAft>
            <a:buNone/>
          </a:pPr>
          <a:r>
            <a:rPr lang="es-MX" sz="1600" kern="1200" dirty="0"/>
            <a:t>4.- El plazo de reserva         máximo era de 12 años</a:t>
          </a:r>
        </a:p>
      </dsp:txBody>
      <dsp:txXfrm>
        <a:off x="1152129" y="72006"/>
        <a:ext cx="2688325" cy="2679084"/>
      </dsp:txXfrm>
    </dsp:sp>
    <dsp:sp modelId="{0967A393-1271-4BE3-B0AD-8E5060C365D0}">
      <dsp:nvSpPr>
        <dsp:cNvPr id="0" name=""/>
        <dsp:cNvSpPr/>
      </dsp:nvSpPr>
      <dsp:spPr>
        <a:xfrm>
          <a:off x="4536494" y="5"/>
          <a:ext cx="2544317" cy="478406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kern="1200" dirty="0"/>
            <a:t>1.- Sólo un artículo con las causales de reserva (113). Y un artículo para la confidencialidad (116).</a:t>
          </a:r>
        </a:p>
        <a:p>
          <a:pPr marL="0" lvl="0" indent="0" algn="l" defTabSz="711200">
            <a:lnSpc>
              <a:spcPct val="90000"/>
            </a:lnSpc>
            <a:spcBef>
              <a:spcPct val="0"/>
            </a:spcBef>
            <a:spcAft>
              <a:spcPct val="35000"/>
            </a:spcAft>
            <a:buNone/>
          </a:pPr>
          <a:r>
            <a:rPr lang="es-MX" sz="1600" kern="1200" dirty="0"/>
            <a:t>2.- Los secretos son información confidencial y se establecieron supuesto de publicidad en materia de secretos.</a:t>
          </a:r>
        </a:p>
        <a:p>
          <a:pPr marL="0" lvl="0" indent="0" algn="l" defTabSz="711200">
            <a:lnSpc>
              <a:spcPct val="90000"/>
            </a:lnSpc>
            <a:spcBef>
              <a:spcPct val="0"/>
            </a:spcBef>
            <a:spcAft>
              <a:spcPct val="35000"/>
            </a:spcAft>
            <a:buNone/>
          </a:pPr>
          <a:r>
            <a:rPr lang="es-MX" sz="1600" kern="1200" dirty="0"/>
            <a:t>3.- Se amplió la excepción por violaciones graves; delitos de lesa humanidad y </a:t>
          </a:r>
          <a:r>
            <a:rPr lang="es-MX" sz="1600" b="1" kern="1200" dirty="0"/>
            <a:t>actos de corrupción</a:t>
          </a:r>
          <a:r>
            <a:rPr lang="es-MX" sz="1600" kern="1200" dirty="0"/>
            <a:t>.</a:t>
          </a:r>
        </a:p>
        <a:p>
          <a:pPr marL="0" lvl="0" indent="0" algn="l" defTabSz="711200">
            <a:lnSpc>
              <a:spcPct val="90000"/>
            </a:lnSpc>
            <a:spcBef>
              <a:spcPct val="0"/>
            </a:spcBef>
            <a:spcAft>
              <a:spcPct val="35000"/>
            </a:spcAft>
            <a:buNone/>
          </a:pPr>
          <a:endParaRPr lang="es-MX" sz="1600" kern="1200" dirty="0"/>
        </a:p>
        <a:p>
          <a:pPr marL="0" lvl="0" indent="0" algn="l" defTabSz="711200">
            <a:lnSpc>
              <a:spcPct val="90000"/>
            </a:lnSpc>
            <a:spcBef>
              <a:spcPct val="0"/>
            </a:spcBef>
            <a:spcAft>
              <a:spcPct val="35000"/>
            </a:spcAft>
            <a:buNone/>
          </a:pPr>
          <a:r>
            <a:rPr lang="es-MX" sz="1600" kern="1200" dirty="0"/>
            <a:t>4.- Se redujo el plazo máximo de reserva, con dos excepciones.</a:t>
          </a:r>
        </a:p>
      </dsp:txBody>
      <dsp:txXfrm>
        <a:off x="4536494" y="5"/>
        <a:ext cx="2544317" cy="4784068"/>
      </dsp:txXfrm>
    </dsp:sp>
    <dsp:sp modelId="{07D707EA-9D2F-41AB-829F-C23592F2BE00}">
      <dsp:nvSpPr>
        <dsp:cNvPr id="0" name=""/>
        <dsp:cNvSpPr/>
      </dsp:nvSpPr>
      <dsp:spPr>
        <a:xfrm rot="16200000">
          <a:off x="-1232977" y="1232977"/>
          <a:ext cx="3444537" cy="978583"/>
        </a:xfrm>
        <a:prstGeom prst="rightArrow">
          <a:avLst>
            <a:gd name="adj1" fmla="val 49830"/>
            <a:gd name="adj2" fmla="val 60660"/>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es-MX" sz="2200" kern="1200" dirty="0"/>
            <a:t>LEY FEDERAL (derogada)</a:t>
          </a:r>
        </a:p>
      </dsp:txBody>
      <dsp:txXfrm>
        <a:off x="-1085080" y="1626353"/>
        <a:ext cx="3148742" cy="487627"/>
      </dsp:txXfrm>
    </dsp:sp>
    <dsp:sp modelId="{AB7EDF64-2346-41D8-A70D-F4B3E9ECE36D}">
      <dsp:nvSpPr>
        <dsp:cNvPr id="0" name=""/>
        <dsp:cNvSpPr/>
      </dsp:nvSpPr>
      <dsp:spPr>
        <a:xfrm rot="5400000">
          <a:off x="6213375" y="2529118"/>
          <a:ext cx="3444537" cy="978583"/>
        </a:xfrm>
        <a:prstGeom prst="rightArrow">
          <a:avLst>
            <a:gd name="adj1" fmla="val 49830"/>
            <a:gd name="adj2" fmla="val 60660"/>
          </a:avLst>
        </a:prstGeom>
        <a:solidFill>
          <a:schemeClr val="accent2">
            <a:tint val="4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r" defTabSz="977900">
            <a:lnSpc>
              <a:spcPct val="90000"/>
            </a:lnSpc>
            <a:spcBef>
              <a:spcPct val="0"/>
            </a:spcBef>
            <a:spcAft>
              <a:spcPct val="35000"/>
            </a:spcAft>
            <a:buNone/>
          </a:pPr>
          <a:r>
            <a:rPr lang="es-MX" sz="2200" kern="1200" dirty="0"/>
            <a:t>LEY GENERAL</a:t>
          </a:r>
        </a:p>
      </dsp:txBody>
      <dsp:txXfrm>
        <a:off x="6361273" y="2626699"/>
        <a:ext cx="3148742" cy="48762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D8C9F-742C-451D-B250-219FEA3860EC}">
      <dsp:nvSpPr>
        <dsp:cNvPr id="0" name=""/>
        <dsp:cNvSpPr/>
      </dsp:nvSpPr>
      <dsp:spPr>
        <a:xfrm rot="10800000">
          <a:off x="2186453" y="3685"/>
          <a:ext cx="6706026" cy="1403222"/>
        </a:xfrm>
        <a:prstGeom prst="homePlat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8769" tIns="91440" rIns="170688" bIns="91440" numCol="1" spcCol="1270" anchor="ctr" anchorCtr="0">
          <a:noAutofit/>
        </a:bodyPr>
        <a:lstStyle/>
        <a:p>
          <a:pPr marL="0" lvl="0" indent="0" algn="ctr" defTabSz="1066800">
            <a:lnSpc>
              <a:spcPct val="90000"/>
            </a:lnSpc>
            <a:spcBef>
              <a:spcPct val="0"/>
            </a:spcBef>
            <a:spcAft>
              <a:spcPct val="35000"/>
            </a:spcAft>
            <a:buNone/>
          </a:pPr>
          <a:r>
            <a:rPr lang="es-MX" sz="2400" b="1" u="sng" kern="1200" dirty="0">
              <a:solidFill>
                <a:schemeClr val="tx1"/>
              </a:solidFill>
            </a:rPr>
            <a:t>Prevención</a:t>
          </a:r>
        </a:p>
        <a:p>
          <a:pPr marL="0" lvl="0" indent="0" algn="ctr" defTabSz="1066800">
            <a:lnSpc>
              <a:spcPct val="90000"/>
            </a:lnSpc>
            <a:spcBef>
              <a:spcPct val="0"/>
            </a:spcBef>
            <a:spcAft>
              <a:spcPct val="35000"/>
            </a:spcAft>
            <a:buNone/>
          </a:pPr>
          <a:r>
            <a:rPr lang="es-MX" sz="2400" b="1" kern="1200" dirty="0">
              <a:solidFill>
                <a:schemeClr val="tx1"/>
              </a:solidFill>
            </a:rPr>
            <a:t>Al obstaculizar las acciones implementadas por las autoridades para evitar su comisión.</a:t>
          </a:r>
        </a:p>
      </dsp:txBody>
      <dsp:txXfrm rot="10800000">
        <a:off x="2537258" y="3685"/>
        <a:ext cx="6355221" cy="1403222"/>
      </dsp:txXfrm>
    </dsp:sp>
    <dsp:sp modelId="{351B584B-5B7E-4DE5-9978-746697605800}">
      <dsp:nvSpPr>
        <dsp:cNvPr id="0" name=""/>
        <dsp:cNvSpPr/>
      </dsp:nvSpPr>
      <dsp:spPr>
        <a:xfrm>
          <a:off x="802059" y="186281"/>
          <a:ext cx="1108390" cy="1108390"/>
        </a:xfrm>
        <a:prstGeom prst="ellipse">
          <a:avLst/>
        </a:prstGeom>
        <a:solidFill>
          <a:schemeClr val="accent3">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63DF7D95-FA6A-41E0-B4BF-A940B7882442}">
      <dsp:nvSpPr>
        <dsp:cNvPr id="0" name=""/>
        <dsp:cNvSpPr/>
      </dsp:nvSpPr>
      <dsp:spPr>
        <a:xfrm rot="10800000">
          <a:off x="1747021" y="1734339"/>
          <a:ext cx="7145458" cy="2545684"/>
        </a:xfrm>
        <a:prstGeom prst="homePlate">
          <a:avLst/>
        </a:prstGeom>
        <a:solidFill>
          <a:schemeClr val="accent5">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8769" tIns="60960" rIns="113792" bIns="60960" numCol="1" spcCol="1270" anchor="ctr" anchorCtr="0">
          <a:noAutofit/>
        </a:bodyPr>
        <a:lstStyle/>
        <a:p>
          <a:pPr marL="0" lvl="0" indent="0" algn="ctr" defTabSz="711200">
            <a:lnSpc>
              <a:spcPct val="90000"/>
            </a:lnSpc>
            <a:spcBef>
              <a:spcPct val="0"/>
            </a:spcBef>
            <a:spcAft>
              <a:spcPct val="35000"/>
            </a:spcAft>
            <a:buNone/>
          </a:pPr>
          <a:r>
            <a:rPr lang="es-MX" sz="1600" b="1" u="sng" kern="1200" dirty="0">
              <a:solidFill>
                <a:schemeClr val="tx1"/>
              </a:solidFill>
            </a:rPr>
            <a:t>Persecución</a:t>
          </a:r>
          <a:r>
            <a:rPr lang="es-MX" sz="1600" b="1" kern="1200" dirty="0">
              <a:solidFill>
                <a:schemeClr val="tx1"/>
              </a:solidFill>
            </a:rPr>
            <a:t>:</a:t>
          </a:r>
        </a:p>
        <a:p>
          <a:pPr marL="0" lvl="0" indent="0" algn="ctr" defTabSz="711200">
            <a:lnSpc>
              <a:spcPct val="90000"/>
            </a:lnSpc>
            <a:spcBef>
              <a:spcPct val="0"/>
            </a:spcBef>
            <a:spcAft>
              <a:spcPct val="35000"/>
            </a:spcAft>
            <a:buNone/>
          </a:pPr>
          <a:r>
            <a:rPr lang="es-MX" sz="1600" b="1" kern="1200" dirty="0">
              <a:solidFill>
                <a:schemeClr val="tx1"/>
              </a:solidFill>
            </a:rPr>
            <a:t>1.-La existencia de un proceso penal en sustanciación o una carpeta de investigación en trámite.</a:t>
          </a:r>
        </a:p>
        <a:p>
          <a:pPr marL="0" lvl="0" indent="0" algn="ctr" defTabSz="711200">
            <a:lnSpc>
              <a:spcPct val="90000"/>
            </a:lnSpc>
            <a:spcBef>
              <a:spcPct val="0"/>
            </a:spcBef>
            <a:spcAft>
              <a:spcPct val="35000"/>
            </a:spcAft>
            <a:buNone/>
          </a:pPr>
          <a:r>
            <a:rPr lang="es-MX" sz="1600" b="1" kern="1200" dirty="0">
              <a:solidFill>
                <a:schemeClr val="tx1"/>
              </a:solidFill>
            </a:rPr>
            <a:t>2.-Que se acredite el vínculo que existe entre la información solicitada y la carpeta de investigación, o el proceso penal, según sea el caso.</a:t>
          </a:r>
        </a:p>
        <a:p>
          <a:pPr marL="0" lvl="0" indent="0" algn="ctr" defTabSz="711200">
            <a:lnSpc>
              <a:spcPct val="90000"/>
            </a:lnSpc>
            <a:spcBef>
              <a:spcPct val="0"/>
            </a:spcBef>
            <a:spcAft>
              <a:spcPct val="35000"/>
            </a:spcAft>
            <a:buNone/>
          </a:pPr>
          <a:r>
            <a:rPr lang="es-MX" sz="1600" b="1" kern="1200" dirty="0">
              <a:solidFill>
                <a:schemeClr val="tx1"/>
              </a:solidFill>
            </a:rPr>
            <a:t>3.-Que la difusión de la información pueda impedir u obstruir las funciones que ejerce el Ministerio Público durante la etapa de investigación o ante los tribunales judiciales con motivo del ejercicio de la acción penal.</a:t>
          </a:r>
        </a:p>
      </dsp:txBody>
      <dsp:txXfrm rot="10800000">
        <a:off x="2383442" y="1734339"/>
        <a:ext cx="6509037" cy="2545684"/>
      </dsp:txXfrm>
    </dsp:sp>
    <dsp:sp modelId="{A265539C-29D2-476C-878B-81AE1658B163}">
      <dsp:nvSpPr>
        <dsp:cNvPr id="0" name=""/>
        <dsp:cNvSpPr/>
      </dsp:nvSpPr>
      <dsp:spPr>
        <a:xfrm>
          <a:off x="304323" y="2136580"/>
          <a:ext cx="1823202" cy="1751855"/>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F4E13-373C-48A5-B856-BC5EBC987CC5}">
      <dsp:nvSpPr>
        <dsp:cNvPr id="0" name=""/>
        <dsp:cNvSpPr/>
      </dsp:nvSpPr>
      <dsp:spPr>
        <a:xfrm>
          <a:off x="2647" y="703882"/>
          <a:ext cx="2656235" cy="2656235"/>
        </a:xfrm>
        <a:prstGeom prst="ellipse">
          <a:avLst/>
        </a:prstGeom>
        <a:solidFill>
          <a:schemeClr val="lt1">
            <a:alpha val="5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182" tIns="25400" rIns="146182" bIns="25400" numCol="1" spcCol="1270" anchor="ctr" anchorCtr="0">
          <a:noAutofit/>
        </a:bodyPr>
        <a:lstStyle/>
        <a:p>
          <a:pPr marL="0" lvl="0" indent="0" algn="ctr" defTabSz="889000">
            <a:lnSpc>
              <a:spcPct val="90000"/>
            </a:lnSpc>
            <a:spcBef>
              <a:spcPct val="0"/>
            </a:spcBef>
            <a:spcAft>
              <a:spcPct val="35000"/>
            </a:spcAft>
            <a:buNone/>
          </a:pPr>
          <a:r>
            <a:rPr lang="es-MX" sz="2000" b="1" kern="1200" dirty="0"/>
            <a:t>Existencia de un proceso deliberativo en curso</a:t>
          </a:r>
        </a:p>
      </dsp:txBody>
      <dsp:txXfrm>
        <a:off x="391644" y="1092879"/>
        <a:ext cx="1878241" cy="1878241"/>
      </dsp:txXfrm>
    </dsp:sp>
    <dsp:sp modelId="{6F0CC670-3428-4281-BED1-E30AD434AF00}">
      <dsp:nvSpPr>
        <dsp:cNvPr id="0" name=""/>
        <dsp:cNvSpPr/>
      </dsp:nvSpPr>
      <dsp:spPr>
        <a:xfrm>
          <a:off x="2127635" y="703882"/>
          <a:ext cx="2656235" cy="2656235"/>
        </a:xfrm>
        <a:prstGeom prst="ellipse">
          <a:avLst/>
        </a:prstGeom>
        <a:solidFill>
          <a:schemeClr val="lt1">
            <a:alpha val="5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182" tIns="17780" rIns="146182"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t>Que la información consista en opiniones, recomendaciones o puntos de vista de los servidores públicos que participan en el proceso deliberativo</a:t>
          </a:r>
        </a:p>
      </dsp:txBody>
      <dsp:txXfrm>
        <a:off x="2516632" y="1092879"/>
        <a:ext cx="1878241" cy="1878241"/>
      </dsp:txXfrm>
    </dsp:sp>
    <dsp:sp modelId="{8DE07DB5-B887-4692-B117-3F9C46A4B75A}">
      <dsp:nvSpPr>
        <dsp:cNvPr id="0" name=""/>
        <dsp:cNvSpPr/>
      </dsp:nvSpPr>
      <dsp:spPr>
        <a:xfrm>
          <a:off x="4252624" y="703882"/>
          <a:ext cx="2656235" cy="2656235"/>
        </a:xfrm>
        <a:prstGeom prst="ellipse">
          <a:avLst/>
        </a:prstGeom>
        <a:solidFill>
          <a:schemeClr val="lt1">
            <a:alpha val="5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182" tIns="20320" rIns="146182"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t>Que la información se encuentre relacionada, de manera directa, con el proceso deliberativo</a:t>
          </a:r>
        </a:p>
      </dsp:txBody>
      <dsp:txXfrm>
        <a:off x="4641621" y="1092879"/>
        <a:ext cx="1878241" cy="1878241"/>
      </dsp:txXfrm>
    </dsp:sp>
    <dsp:sp modelId="{3361B19B-CE9A-4B50-ADEA-96A422096EAC}">
      <dsp:nvSpPr>
        <dsp:cNvPr id="0" name=""/>
        <dsp:cNvSpPr/>
      </dsp:nvSpPr>
      <dsp:spPr>
        <a:xfrm>
          <a:off x="6377612" y="703882"/>
          <a:ext cx="2656235" cy="2656235"/>
        </a:xfrm>
        <a:prstGeom prst="ellipse">
          <a:avLst/>
        </a:prstGeom>
        <a:solidFill>
          <a:schemeClr val="lt1">
            <a:alpha val="50000"/>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182" tIns="17780" rIns="146182"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t>Que con su difusión se pueda llegar a interrumpir, menoscabar o inhibir el diseño, negociación o implementación de los asuntos sometidos a deliberación</a:t>
          </a:r>
        </a:p>
      </dsp:txBody>
      <dsp:txXfrm>
        <a:off x="6766609" y="1092879"/>
        <a:ext cx="1878241" cy="187824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7A0F9-D6A9-488C-8417-FA14340A2DB8}">
      <dsp:nvSpPr>
        <dsp:cNvPr id="0" name=""/>
        <dsp:cNvSpPr/>
      </dsp:nvSpPr>
      <dsp:spPr>
        <a:xfrm rot="16200000">
          <a:off x="610" y="1698"/>
          <a:ext cx="4060602" cy="4060602"/>
        </a:xfrm>
        <a:prstGeom prst="down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MX" sz="2100" b="1" kern="1200" dirty="0"/>
            <a:t>La existencia de un procedimiento de responsabilidad administrativa en trámite.</a:t>
          </a:r>
        </a:p>
      </dsp:txBody>
      <dsp:txXfrm rot="5400000">
        <a:off x="610" y="1016848"/>
        <a:ext cx="3349997" cy="2030301"/>
      </dsp:txXfrm>
    </dsp:sp>
    <dsp:sp modelId="{DE1535A8-D212-4F21-8A60-97DB11609E6D}">
      <dsp:nvSpPr>
        <dsp:cNvPr id="0" name=""/>
        <dsp:cNvSpPr/>
      </dsp:nvSpPr>
      <dsp:spPr>
        <a:xfrm rot="5400000">
          <a:off x="4459395" y="1698"/>
          <a:ext cx="4060602" cy="4060602"/>
        </a:xfrm>
        <a:prstGeom prst="downArrow">
          <a:avLst>
            <a:gd name="adj1" fmla="val 50000"/>
            <a:gd name="adj2" fmla="val 35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s-MX" sz="2100" b="1" kern="1200" dirty="0">
              <a:solidFill>
                <a:schemeClr val="tx1"/>
              </a:solidFill>
            </a:rPr>
            <a:t>Que la información se refiera a actuaciones, diligencias y constancias propias del procedimiento de responsabilidad.</a:t>
          </a:r>
        </a:p>
      </dsp:txBody>
      <dsp:txXfrm rot="-5400000">
        <a:off x="5170000" y="1016849"/>
        <a:ext cx="3349997" cy="203030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C7076-3D8B-4048-BD64-42FE2DB20B3F}">
      <dsp:nvSpPr>
        <dsp:cNvPr id="0" name=""/>
        <dsp:cNvSpPr/>
      </dsp:nvSpPr>
      <dsp:spPr>
        <a:xfrm>
          <a:off x="1914716" y="0"/>
          <a:ext cx="4883536" cy="4883536"/>
        </a:xfrm>
        <a:prstGeom prst="quadArrow">
          <a:avLst>
            <a:gd name="adj1" fmla="val 2000"/>
            <a:gd name="adj2" fmla="val 4000"/>
            <a:gd name="adj3" fmla="val 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AA21A2D-ED45-48C9-AEEC-982F6288F2BA}">
      <dsp:nvSpPr>
        <dsp:cNvPr id="0" name=""/>
        <dsp:cNvSpPr/>
      </dsp:nvSpPr>
      <dsp:spPr>
        <a:xfrm>
          <a:off x="2232145" y="317429"/>
          <a:ext cx="1953414" cy="195341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La existencia de un procedimiento judicial, administrativo o arbitral en trámite</a:t>
          </a:r>
        </a:p>
      </dsp:txBody>
      <dsp:txXfrm>
        <a:off x="2327503" y="412787"/>
        <a:ext cx="1762698" cy="1762698"/>
      </dsp:txXfrm>
    </dsp:sp>
    <dsp:sp modelId="{3EB38156-D688-4F93-86B3-D44BE8167A07}">
      <dsp:nvSpPr>
        <dsp:cNvPr id="0" name=""/>
        <dsp:cNvSpPr/>
      </dsp:nvSpPr>
      <dsp:spPr>
        <a:xfrm>
          <a:off x="4527407" y="317429"/>
          <a:ext cx="1953414" cy="195341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Que la información no sea conocida por la contraparte antes de la presentación de la misma en el proceso</a:t>
          </a:r>
        </a:p>
      </dsp:txBody>
      <dsp:txXfrm>
        <a:off x="4622765" y="412787"/>
        <a:ext cx="1762698" cy="1762698"/>
      </dsp:txXfrm>
    </dsp:sp>
    <dsp:sp modelId="{0CECDBE7-B973-41AD-BD7F-3B4051D89DF8}">
      <dsp:nvSpPr>
        <dsp:cNvPr id="0" name=""/>
        <dsp:cNvSpPr/>
      </dsp:nvSpPr>
      <dsp:spPr>
        <a:xfrm>
          <a:off x="2160240" y="2498280"/>
          <a:ext cx="2097224" cy="218223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El sujeto obligado sea parte en ese procedimiento</a:t>
          </a:r>
        </a:p>
      </dsp:txBody>
      <dsp:txXfrm>
        <a:off x="2262618" y="2600658"/>
        <a:ext cx="1892468" cy="1977481"/>
      </dsp:txXfrm>
    </dsp:sp>
    <dsp:sp modelId="{6373B278-A1A3-49BF-A8EE-DD64C27110DE}">
      <dsp:nvSpPr>
        <dsp:cNvPr id="0" name=""/>
        <dsp:cNvSpPr/>
      </dsp:nvSpPr>
      <dsp:spPr>
        <a:xfrm>
          <a:off x="4383489" y="2498280"/>
          <a:ext cx="2241250" cy="218223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b="1" kern="1200" dirty="0">
              <a:solidFill>
                <a:schemeClr val="tx1"/>
              </a:solidFill>
            </a:rPr>
            <a:t>Que con su divulgación se afecte la oportunidad de llevar a cabo alguna de las garantías del debido proceso</a:t>
          </a:r>
        </a:p>
      </dsp:txBody>
      <dsp:txXfrm>
        <a:off x="4490017" y="2604808"/>
        <a:ext cx="2028194" cy="196918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DA42E-2C81-4A49-9E04-C2BB08AF878C}">
      <dsp:nvSpPr>
        <dsp:cNvPr id="0" name=""/>
        <dsp:cNvSpPr/>
      </dsp:nvSpPr>
      <dsp:spPr>
        <a:xfrm rot="16200000">
          <a:off x="2063083" y="1280227"/>
          <a:ext cx="2710907" cy="1656651"/>
        </a:xfrm>
        <a:prstGeom prst="round2SameRect">
          <a:avLst>
            <a:gd name="adj1" fmla="val 16670"/>
            <a:gd name="adj2" fmla="val 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107950" rIns="97155" bIns="107950" numCol="1" spcCol="1270" anchor="t" anchorCtr="0">
          <a:noAutofit/>
        </a:bodyPr>
        <a:lstStyle/>
        <a:p>
          <a:pPr marL="0" lvl="0" indent="0" algn="ctr" defTabSz="755650">
            <a:lnSpc>
              <a:spcPct val="90000"/>
            </a:lnSpc>
            <a:spcBef>
              <a:spcPct val="0"/>
            </a:spcBef>
            <a:spcAft>
              <a:spcPct val="35000"/>
            </a:spcAft>
            <a:buNone/>
          </a:pPr>
          <a:r>
            <a:rPr lang="es-MX" sz="1700" kern="1200" dirty="0"/>
            <a:t>La existencia de un juicio o procedimiento administrativo materialmente jurisdiccional, que se encuentre en trámite.</a:t>
          </a:r>
        </a:p>
      </dsp:txBody>
      <dsp:txXfrm rot="5400000">
        <a:off x="2671097" y="833985"/>
        <a:ext cx="1575765" cy="2549135"/>
      </dsp:txXfrm>
    </dsp:sp>
    <dsp:sp modelId="{9132B6D3-16D5-454E-A98F-4376962F1EF9}">
      <dsp:nvSpPr>
        <dsp:cNvPr id="0" name=""/>
        <dsp:cNvSpPr/>
      </dsp:nvSpPr>
      <dsp:spPr>
        <a:xfrm rot="5400000">
          <a:off x="3794960" y="1280227"/>
          <a:ext cx="2710907" cy="1656651"/>
        </a:xfrm>
        <a:prstGeom prst="round2SameRect">
          <a:avLst>
            <a:gd name="adj1" fmla="val 16670"/>
            <a:gd name="adj2" fmla="val 0"/>
          </a:avLst>
        </a:prstGeom>
        <a:solidFill>
          <a:schemeClr val="accent2">
            <a:tint val="50000"/>
            <a:hueOff val="5057036"/>
            <a:satOff val="-6941"/>
            <a:lumOff val="1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155" tIns="107950" rIns="64770" bIns="107950" numCol="1" spcCol="1270" anchor="t" anchorCtr="0">
          <a:noAutofit/>
        </a:bodyPr>
        <a:lstStyle/>
        <a:p>
          <a:pPr marL="0" lvl="0" indent="0" algn="ctr" defTabSz="755650">
            <a:lnSpc>
              <a:spcPct val="90000"/>
            </a:lnSpc>
            <a:spcBef>
              <a:spcPct val="0"/>
            </a:spcBef>
            <a:spcAft>
              <a:spcPct val="35000"/>
            </a:spcAft>
            <a:buNone/>
          </a:pPr>
          <a:r>
            <a:rPr lang="es-MX" sz="1700" kern="1200" dirty="0"/>
            <a:t>Que la información solicitada se refiera a actuaciones, diligencias o constancias propias del procedimiento.</a:t>
          </a:r>
        </a:p>
      </dsp:txBody>
      <dsp:txXfrm rot="-5400000">
        <a:off x="4322088" y="833985"/>
        <a:ext cx="1575765" cy="2549135"/>
      </dsp:txXfrm>
    </dsp:sp>
    <dsp:sp modelId="{CA1A4EF0-D33A-4C42-9FDF-3C5A02AA5A28}">
      <dsp:nvSpPr>
        <dsp:cNvPr id="0" name=""/>
        <dsp:cNvSpPr/>
      </dsp:nvSpPr>
      <dsp:spPr>
        <a:xfrm>
          <a:off x="3418368" y="0"/>
          <a:ext cx="1731877" cy="1731792"/>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60C72-4C26-4686-B9C9-C5A51DC8C4CB}">
      <dsp:nvSpPr>
        <dsp:cNvPr id="0" name=""/>
        <dsp:cNvSpPr/>
      </dsp:nvSpPr>
      <dsp:spPr>
        <a:xfrm rot="10800000">
          <a:off x="3418368" y="2484893"/>
          <a:ext cx="1731877" cy="1731792"/>
        </a:xfrm>
        <a:prstGeom prst="circularArrow">
          <a:avLst>
            <a:gd name="adj1" fmla="val 12500"/>
            <a:gd name="adj2" fmla="val 1142322"/>
            <a:gd name="adj3" fmla="val 20457678"/>
            <a:gd name="adj4" fmla="val 10800000"/>
            <a:gd name="adj5" fmla="val 125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3FFC1-9B57-4DA0-8407-87C7461493A9}">
      <dsp:nvSpPr>
        <dsp:cNvPr id="0" name=""/>
        <dsp:cNvSpPr/>
      </dsp:nvSpPr>
      <dsp:spPr>
        <a:xfrm>
          <a:off x="179507" y="1296139"/>
          <a:ext cx="3302212" cy="2140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s-MX" sz="1500" b="1" kern="1200" dirty="0"/>
            <a:t>Aquella que por disposición expresa de una ley o de un Tratado Internacional del que el Estado mexicano sea parte, le otorgue tal carácter siempre que no se contravenga lo establecido en la Ley General.</a:t>
          </a:r>
        </a:p>
      </dsp:txBody>
      <dsp:txXfrm>
        <a:off x="179507" y="1296139"/>
        <a:ext cx="3302212" cy="2140644"/>
      </dsp:txXfrm>
    </dsp:sp>
    <dsp:sp modelId="{BED4D032-C540-4B48-9321-F93E40BC59AA}">
      <dsp:nvSpPr>
        <dsp:cNvPr id="0" name=""/>
        <dsp:cNvSpPr/>
      </dsp:nvSpPr>
      <dsp:spPr>
        <a:xfrm>
          <a:off x="220598" y="1366958"/>
          <a:ext cx="262675" cy="26267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D9894C-CB5C-468D-830D-AF2B9CDEE765}">
      <dsp:nvSpPr>
        <dsp:cNvPr id="0" name=""/>
        <dsp:cNvSpPr/>
      </dsp:nvSpPr>
      <dsp:spPr>
        <a:xfrm>
          <a:off x="404471" y="999212"/>
          <a:ext cx="262675" cy="262675"/>
        </a:xfrm>
        <a:prstGeom prst="ellipse">
          <a:avLst/>
        </a:prstGeom>
        <a:solidFill>
          <a:schemeClr val="accent4">
            <a:hueOff val="-248043"/>
            <a:satOff val="1494"/>
            <a:lumOff val="1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0A1D2-0081-4D9A-8158-B28BEE869CBE}">
      <dsp:nvSpPr>
        <dsp:cNvPr id="0" name=""/>
        <dsp:cNvSpPr/>
      </dsp:nvSpPr>
      <dsp:spPr>
        <a:xfrm>
          <a:off x="845767" y="1072761"/>
          <a:ext cx="412776" cy="412776"/>
        </a:xfrm>
        <a:prstGeom prst="ellipse">
          <a:avLst/>
        </a:prstGeom>
        <a:solidFill>
          <a:schemeClr val="accent4">
            <a:hueOff val="-496086"/>
            <a:satOff val="2989"/>
            <a:lumOff val="2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30E166-1959-4906-BCE8-6FA5E2BB66F8}">
      <dsp:nvSpPr>
        <dsp:cNvPr id="0" name=""/>
        <dsp:cNvSpPr/>
      </dsp:nvSpPr>
      <dsp:spPr>
        <a:xfrm>
          <a:off x="1213513" y="668240"/>
          <a:ext cx="262675" cy="262675"/>
        </a:xfrm>
        <a:prstGeom prst="ellipse">
          <a:avLst/>
        </a:prstGeom>
        <a:solidFill>
          <a:schemeClr val="accent4">
            <a:hueOff val="-744128"/>
            <a:satOff val="4483"/>
            <a:lumOff val="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A6115-CEC6-4271-B266-B327A1918B9F}">
      <dsp:nvSpPr>
        <dsp:cNvPr id="0" name=""/>
        <dsp:cNvSpPr/>
      </dsp:nvSpPr>
      <dsp:spPr>
        <a:xfrm>
          <a:off x="1691584" y="521141"/>
          <a:ext cx="262675" cy="262675"/>
        </a:xfrm>
        <a:prstGeom prst="ellipse">
          <a:avLst/>
        </a:prstGeom>
        <a:solidFill>
          <a:schemeClr val="accent4">
            <a:hueOff val="-992171"/>
            <a:satOff val="5978"/>
            <a:lumOff val="4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4D82E9-DF97-4698-B455-CC114CD536DE}">
      <dsp:nvSpPr>
        <dsp:cNvPr id="0" name=""/>
        <dsp:cNvSpPr/>
      </dsp:nvSpPr>
      <dsp:spPr>
        <a:xfrm>
          <a:off x="2279978" y="778564"/>
          <a:ext cx="262675" cy="262675"/>
        </a:xfrm>
        <a:prstGeom prst="ellipse">
          <a:avLst/>
        </a:prstGeom>
        <a:solidFill>
          <a:schemeClr val="accent4">
            <a:hueOff val="-1240214"/>
            <a:satOff val="7472"/>
            <a:lumOff val="5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3DB55D-2AC8-4F84-A978-D293C7C1D19B}">
      <dsp:nvSpPr>
        <dsp:cNvPr id="0" name=""/>
        <dsp:cNvSpPr/>
      </dsp:nvSpPr>
      <dsp:spPr>
        <a:xfrm>
          <a:off x="2647724" y="962437"/>
          <a:ext cx="412776" cy="412776"/>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E64925-979C-4CF2-B21A-B8862158721C}">
      <dsp:nvSpPr>
        <dsp:cNvPr id="0" name=""/>
        <dsp:cNvSpPr/>
      </dsp:nvSpPr>
      <dsp:spPr>
        <a:xfrm>
          <a:off x="3162569" y="1366958"/>
          <a:ext cx="262675" cy="262675"/>
        </a:xfrm>
        <a:prstGeom prst="ellipse">
          <a:avLst/>
        </a:prstGeom>
        <a:solidFill>
          <a:schemeClr val="accent4">
            <a:hueOff val="-1736299"/>
            <a:satOff val="10461"/>
            <a:lumOff val="8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675502-CAC8-4BF1-9AB5-E42E8F734A62}">
      <dsp:nvSpPr>
        <dsp:cNvPr id="0" name=""/>
        <dsp:cNvSpPr/>
      </dsp:nvSpPr>
      <dsp:spPr>
        <a:xfrm>
          <a:off x="3383217" y="1771479"/>
          <a:ext cx="262675" cy="262675"/>
        </a:xfrm>
        <a:prstGeom prst="ellipse">
          <a:avLst/>
        </a:prstGeom>
        <a:solidFill>
          <a:schemeClr val="accent4">
            <a:hueOff val="-1984342"/>
            <a:satOff val="11955"/>
            <a:lumOff val="9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DFB092-18AF-4E0C-BC47-4A45E74CCB00}">
      <dsp:nvSpPr>
        <dsp:cNvPr id="0" name=""/>
        <dsp:cNvSpPr/>
      </dsp:nvSpPr>
      <dsp:spPr>
        <a:xfrm>
          <a:off x="1470936" y="999212"/>
          <a:ext cx="675452" cy="675452"/>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B73402-38F9-4852-A39D-7D423834D70B}">
      <dsp:nvSpPr>
        <dsp:cNvPr id="0" name=""/>
        <dsp:cNvSpPr/>
      </dsp:nvSpPr>
      <dsp:spPr>
        <a:xfrm>
          <a:off x="36725" y="2396648"/>
          <a:ext cx="262675" cy="262675"/>
        </a:xfrm>
        <a:prstGeom prst="ellipse">
          <a:avLst/>
        </a:prstGeom>
        <a:solidFill>
          <a:schemeClr val="accent4">
            <a:hueOff val="-2480428"/>
            <a:satOff val="14944"/>
            <a:lumOff val="1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9B9883-FC40-4518-BEEB-A9B35846CCC4}">
      <dsp:nvSpPr>
        <dsp:cNvPr id="0" name=""/>
        <dsp:cNvSpPr/>
      </dsp:nvSpPr>
      <dsp:spPr>
        <a:xfrm>
          <a:off x="257373" y="2727620"/>
          <a:ext cx="412776" cy="412776"/>
        </a:xfrm>
        <a:prstGeom prst="ellipse">
          <a:avLst/>
        </a:prstGeom>
        <a:solidFill>
          <a:schemeClr val="accent4">
            <a:hueOff val="-2728470"/>
            <a:satOff val="16438"/>
            <a:lumOff val="13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478E9C-0A41-4EAB-9383-270A45B2834D}">
      <dsp:nvSpPr>
        <dsp:cNvPr id="0" name=""/>
        <dsp:cNvSpPr/>
      </dsp:nvSpPr>
      <dsp:spPr>
        <a:xfrm>
          <a:off x="808992" y="3021817"/>
          <a:ext cx="600402" cy="600402"/>
        </a:xfrm>
        <a:prstGeom prst="ellips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F29C3-8EF0-455A-80EB-EBF955B84D46}">
      <dsp:nvSpPr>
        <dsp:cNvPr id="0" name=""/>
        <dsp:cNvSpPr/>
      </dsp:nvSpPr>
      <dsp:spPr>
        <a:xfrm>
          <a:off x="1581260" y="3499887"/>
          <a:ext cx="262675" cy="262675"/>
        </a:xfrm>
        <a:prstGeom prst="ellipse">
          <a:avLst/>
        </a:prstGeom>
        <a:solidFill>
          <a:schemeClr val="accent4">
            <a:hueOff val="-3224556"/>
            <a:satOff val="19427"/>
            <a:lumOff val="15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3512F7-70A5-487E-8192-5D1745C7EA15}">
      <dsp:nvSpPr>
        <dsp:cNvPr id="0" name=""/>
        <dsp:cNvSpPr/>
      </dsp:nvSpPr>
      <dsp:spPr>
        <a:xfrm>
          <a:off x="1728358" y="3021817"/>
          <a:ext cx="412776" cy="412776"/>
        </a:xfrm>
        <a:prstGeom prst="ellipse">
          <a:avLst/>
        </a:prstGeom>
        <a:solidFill>
          <a:schemeClr val="accent4">
            <a:hueOff val="-3472599"/>
            <a:satOff val="20921"/>
            <a:lumOff val="16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E80245-BCBC-40F8-95D7-15B19501BF7A}">
      <dsp:nvSpPr>
        <dsp:cNvPr id="0" name=""/>
        <dsp:cNvSpPr/>
      </dsp:nvSpPr>
      <dsp:spPr>
        <a:xfrm>
          <a:off x="2096105" y="3536662"/>
          <a:ext cx="262675" cy="262675"/>
        </a:xfrm>
        <a:prstGeom prst="ellipse">
          <a:avLst/>
        </a:prstGeom>
        <a:solidFill>
          <a:schemeClr val="accent4">
            <a:hueOff val="-3720641"/>
            <a:satOff val="22416"/>
            <a:lumOff val="17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59E853-6A48-4B3B-B08A-E5F430DD621C}">
      <dsp:nvSpPr>
        <dsp:cNvPr id="0" name=""/>
        <dsp:cNvSpPr/>
      </dsp:nvSpPr>
      <dsp:spPr>
        <a:xfrm>
          <a:off x="2427076" y="2948267"/>
          <a:ext cx="600402" cy="600402"/>
        </a:xfrm>
        <a:prstGeom prst="ellipse">
          <a:avLst/>
        </a:prstGeom>
        <a:solidFill>
          <a:schemeClr val="accent4">
            <a:hueOff val="-3968684"/>
            <a:satOff val="23910"/>
            <a:lumOff val="19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E6F35-E290-41C2-9C86-11B929C42737}">
      <dsp:nvSpPr>
        <dsp:cNvPr id="0" name=""/>
        <dsp:cNvSpPr/>
      </dsp:nvSpPr>
      <dsp:spPr>
        <a:xfrm>
          <a:off x="3236118" y="2801169"/>
          <a:ext cx="412776" cy="412776"/>
        </a:xfrm>
        <a:prstGeom prst="ellipse">
          <a:avLst/>
        </a:prstGeom>
        <a:solidFill>
          <a:schemeClr val="accent4">
            <a:hueOff val="-4216727"/>
            <a:satOff val="25405"/>
            <a:lumOff val="20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C50AE-DE0C-44E3-A2EF-9E48B4D7281E}">
      <dsp:nvSpPr>
        <dsp:cNvPr id="0" name=""/>
        <dsp:cNvSpPr/>
      </dsp:nvSpPr>
      <dsp:spPr>
        <a:xfrm>
          <a:off x="3648895" y="1072149"/>
          <a:ext cx="1212265" cy="2314347"/>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6B3A73-7566-403C-91C2-52467C494778}">
      <dsp:nvSpPr>
        <dsp:cNvPr id="0" name=""/>
        <dsp:cNvSpPr/>
      </dsp:nvSpPr>
      <dsp:spPr>
        <a:xfrm>
          <a:off x="4640749" y="1072149"/>
          <a:ext cx="1212265" cy="2314347"/>
        </a:xfrm>
        <a:prstGeom prst="chevron">
          <a:avLst>
            <a:gd name="adj" fmla="val 6231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CFE18D-FB00-4A5E-9A22-F0A0C8D06BB2}">
      <dsp:nvSpPr>
        <dsp:cNvPr id="0" name=""/>
        <dsp:cNvSpPr/>
      </dsp:nvSpPr>
      <dsp:spPr>
        <a:xfrm>
          <a:off x="5985262" y="880887"/>
          <a:ext cx="2810252" cy="2810252"/>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s-MX" sz="1500" b="1" kern="1200" dirty="0">
              <a:solidFill>
                <a:schemeClr val="tx1"/>
              </a:solidFill>
            </a:rPr>
            <a:t>Los sujetos obligados deberán fundar y motivar la clasificación de la información, señalando de manera específica el supuesto normativo que expresamente le otorga ese carácter</a:t>
          </a:r>
        </a:p>
      </dsp:txBody>
      <dsp:txXfrm>
        <a:off x="6396814" y="1292439"/>
        <a:ext cx="1987148" cy="198714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432A4-AD4C-4C4B-9DF6-DFACDBCEE970}">
      <dsp:nvSpPr>
        <dsp:cNvPr id="0" name=""/>
        <dsp:cNvSpPr/>
      </dsp:nvSpPr>
      <dsp:spPr>
        <a:xfrm>
          <a:off x="1537116" y="56706"/>
          <a:ext cx="2721902" cy="272190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MX" sz="1200" b="1" kern="1200" dirty="0"/>
            <a:t>La divulgación de la información representa un </a:t>
          </a:r>
          <a:r>
            <a:rPr lang="es-MX" sz="1200" b="1" i="1" u="sng" kern="1200" dirty="0"/>
            <a:t>riesgo real, demostrable e identificable</a:t>
          </a:r>
          <a:r>
            <a:rPr lang="es-MX" sz="1200" b="1" kern="1200" dirty="0"/>
            <a:t> de perjuicio significativo al interés público o a la seguridad nacional.</a:t>
          </a:r>
          <a:endParaRPr lang="es-MX" sz="1100" b="1" kern="1200" dirty="0"/>
        </a:p>
      </dsp:txBody>
      <dsp:txXfrm>
        <a:off x="1900037" y="533039"/>
        <a:ext cx="1996061" cy="1224856"/>
      </dsp:txXfrm>
    </dsp:sp>
    <dsp:sp modelId="{308A0523-711C-4E31-A713-FBB5BC2279B8}">
      <dsp:nvSpPr>
        <dsp:cNvPr id="0" name=""/>
        <dsp:cNvSpPr/>
      </dsp:nvSpPr>
      <dsp:spPr>
        <a:xfrm>
          <a:off x="2519269" y="1757895"/>
          <a:ext cx="2721902" cy="2721902"/>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MX" sz="1200" b="1" kern="1200" dirty="0"/>
            <a:t>El riesgo de perjuicio que supondría la divulgación supera el interés público general de que se difunda</a:t>
          </a:r>
          <a:r>
            <a:rPr lang="es-MX" sz="1200" kern="1200" dirty="0"/>
            <a:t>.</a:t>
          </a:r>
        </a:p>
      </dsp:txBody>
      <dsp:txXfrm>
        <a:off x="3351718" y="2461053"/>
        <a:ext cx="1633141" cy="1497046"/>
      </dsp:txXfrm>
    </dsp:sp>
    <dsp:sp modelId="{48B28742-39B5-4FF0-AF61-279AC5F1BC03}">
      <dsp:nvSpPr>
        <dsp:cNvPr id="0" name=""/>
        <dsp:cNvSpPr/>
      </dsp:nvSpPr>
      <dsp:spPr>
        <a:xfrm>
          <a:off x="554963" y="1757895"/>
          <a:ext cx="2721902" cy="2721902"/>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MX" sz="1200" b="1" kern="1200" dirty="0"/>
            <a:t>La limitación se adecua al principio de proporcionalidad y representa el </a:t>
          </a:r>
          <a:r>
            <a:rPr lang="es-MX" sz="1200" b="1" i="1" u="sng" kern="1200" dirty="0"/>
            <a:t>medio menos restrictivo disponible </a:t>
          </a:r>
          <a:r>
            <a:rPr lang="es-MX" sz="1200" b="1" kern="1200" dirty="0"/>
            <a:t>para evitar el perjuicio.</a:t>
          </a:r>
        </a:p>
      </dsp:txBody>
      <dsp:txXfrm>
        <a:off x="811276" y="2461053"/>
        <a:ext cx="1633141" cy="149704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AB09A-C0A4-4F69-8C3D-3AA12A07E873}">
      <dsp:nvSpPr>
        <dsp:cNvPr id="0" name=""/>
        <dsp:cNvSpPr/>
      </dsp:nvSpPr>
      <dsp:spPr>
        <a:xfrm>
          <a:off x="0" y="677470"/>
          <a:ext cx="8229600"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596C0-1EC7-4EBA-BCD2-4A1FE181E444}">
      <dsp:nvSpPr>
        <dsp:cNvPr id="0" name=""/>
        <dsp:cNvSpPr/>
      </dsp:nvSpPr>
      <dsp:spPr>
        <a:xfrm>
          <a:off x="391790" y="30097"/>
          <a:ext cx="7835792" cy="100161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s-MX" sz="2500" kern="1200" dirty="0"/>
            <a:t>Citar artículo y fracción de la LGTAIP, LFTAIP y Lineamiento de Clasificación.</a:t>
          </a:r>
        </a:p>
      </dsp:txBody>
      <dsp:txXfrm>
        <a:off x="440685" y="78992"/>
        <a:ext cx="7738002" cy="903823"/>
      </dsp:txXfrm>
    </dsp:sp>
    <dsp:sp modelId="{DC29CB54-1553-46E8-8B21-04F94FE55247}">
      <dsp:nvSpPr>
        <dsp:cNvPr id="0" name=""/>
        <dsp:cNvSpPr/>
      </dsp:nvSpPr>
      <dsp:spPr>
        <a:xfrm>
          <a:off x="0" y="2349707"/>
          <a:ext cx="8229600"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51CC8B-D434-47F4-9ED3-2352C1BBA49F}">
      <dsp:nvSpPr>
        <dsp:cNvPr id="0" name=""/>
        <dsp:cNvSpPr/>
      </dsp:nvSpPr>
      <dsp:spPr>
        <a:xfrm>
          <a:off x="391790" y="1411870"/>
          <a:ext cx="7835792" cy="12920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s-MX" sz="2500" kern="1200" dirty="0"/>
            <a:t>Identificar el daño que se ocasiona al bien jurídico protegido por las reservas.</a:t>
          </a:r>
        </a:p>
      </dsp:txBody>
      <dsp:txXfrm>
        <a:off x="454864" y="1474944"/>
        <a:ext cx="7709644" cy="1165928"/>
      </dsp:txXfrm>
    </dsp:sp>
    <dsp:sp modelId="{81D054BC-AEB5-4867-B221-DDB03BF1935D}">
      <dsp:nvSpPr>
        <dsp:cNvPr id="0" name=""/>
        <dsp:cNvSpPr/>
      </dsp:nvSpPr>
      <dsp:spPr>
        <a:xfrm>
          <a:off x="0" y="3891065"/>
          <a:ext cx="8229600" cy="604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ABB947-26B1-4408-B27D-AA0F71480C44}">
      <dsp:nvSpPr>
        <dsp:cNvPr id="0" name=""/>
        <dsp:cNvSpPr/>
      </dsp:nvSpPr>
      <dsp:spPr>
        <a:xfrm>
          <a:off x="391790" y="3084107"/>
          <a:ext cx="7835792" cy="116119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s-MX" sz="2200" kern="1200" dirty="0"/>
            <a:t>Describir los elementos del riesgo que conlleva la difusión de la información al bien tutelado (</a:t>
          </a:r>
          <a:r>
            <a:rPr lang="es-MX" sz="2200" b="1" kern="1200" dirty="0"/>
            <a:t>real</a:t>
          </a:r>
          <a:r>
            <a:rPr lang="es-MX" sz="2200" kern="1200" dirty="0"/>
            <a:t>/presente; </a:t>
          </a:r>
          <a:r>
            <a:rPr lang="es-MX" sz="2200" b="1" kern="1200" dirty="0"/>
            <a:t>demostrable</a:t>
          </a:r>
          <a:r>
            <a:rPr lang="es-MX" sz="2200" kern="1200" dirty="0"/>
            <a:t>/probable e </a:t>
          </a:r>
          <a:r>
            <a:rPr lang="es-MX" sz="2200" b="1" kern="1200" dirty="0"/>
            <a:t>identificable</a:t>
          </a:r>
          <a:r>
            <a:rPr lang="es-MX" sz="2200" kern="1200" dirty="0"/>
            <a:t>/específico.</a:t>
          </a:r>
        </a:p>
      </dsp:txBody>
      <dsp:txXfrm>
        <a:off x="448475" y="3140792"/>
        <a:ext cx="7722422" cy="104782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B75C7-A049-4CF9-9928-D7DEB776C876}">
      <dsp:nvSpPr>
        <dsp:cNvPr id="0" name=""/>
        <dsp:cNvSpPr/>
      </dsp:nvSpPr>
      <dsp:spPr>
        <a:xfrm>
          <a:off x="1355040" y="57606"/>
          <a:ext cx="2765107" cy="276510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MX" sz="1200" b="1" kern="1200" dirty="0"/>
            <a:t>Acreditar una conexión patente entre la información confidencial y el tema de seguridad nacional, salubridad general, o protección de derechos de terceros.</a:t>
          </a:r>
        </a:p>
      </dsp:txBody>
      <dsp:txXfrm>
        <a:off x="1723721" y="541500"/>
        <a:ext cx="2027745" cy="1244298"/>
      </dsp:txXfrm>
    </dsp:sp>
    <dsp:sp modelId="{AC6BC4D5-81FE-421E-84A2-7ECDD4FC003C}">
      <dsp:nvSpPr>
        <dsp:cNvPr id="0" name=""/>
        <dsp:cNvSpPr/>
      </dsp:nvSpPr>
      <dsp:spPr>
        <a:xfrm>
          <a:off x="2352783" y="1785798"/>
          <a:ext cx="2765107" cy="276510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S" sz="1200" b="1" kern="1200" dirty="0"/>
            <a:t>Precisar las razones objetivas por las que la apertura de la información generaría un beneficio al interés público, a través de los elementos de un riesgo real, demostrable e identificable.</a:t>
          </a:r>
          <a:endParaRPr lang="es-MX" sz="1200" b="1" kern="1200" dirty="0"/>
        </a:p>
      </dsp:txBody>
      <dsp:txXfrm>
        <a:off x="3198445" y="2500117"/>
        <a:ext cx="1659064" cy="1520808"/>
      </dsp:txXfrm>
    </dsp:sp>
    <dsp:sp modelId="{C6331909-71D4-447B-8CB7-80B8723E956A}">
      <dsp:nvSpPr>
        <dsp:cNvPr id="0" name=""/>
        <dsp:cNvSpPr/>
      </dsp:nvSpPr>
      <dsp:spPr>
        <a:xfrm>
          <a:off x="323535" y="1656197"/>
          <a:ext cx="2765107" cy="276510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ES" sz="1200" b="1" kern="1200" dirty="0"/>
            <a:t>Que el </a:t>
          </a:r>
          <a:r>
            <a:rPr lang="es-MX" sz="1200" b="1" kern="1200" dirty="0"/>
            <a:t>beneficio del interés público de divulgar la información es mayor que la invasión a la intimidad.</a:t>
          </a:r>
        </a:p>
      </dsp:txBody>
      <dsp:txXfrm>
        <a:off x="583916" y="2370517"/>
        <a:ext cx="1659064" cy="152080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7E1F1-F893-44BF-A43B-FC24373627DF}">
      <dsp:nvSpPr>
        <dsp:cNvPr id="0" name=""/>
        <dsp:cNvSpPr/>
      </dsp:nvSpPr>
      <dsp:spPr>
        <a:xfrm>
          <a:off x="0" y="56755"/>
          <a:ext cx="8496944" cy="18720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s-MX" sz="2800" b="1" kern="1200" dirty="0">
              <a:effectLst>
                <a:outerShdw blurRad="38100" dist="38100" dir="2700000" algn="tl">
                  <a:srgbClr val="000000">
                    <a:alpha val="43137"/>
                  </a:srgbClr>
                </a:outerShdw>
              </a:effectLst>
            </a:rPr>
            <a:t>Criterio 29/10</a:t>
          </a:r>
        </a:p>
        <a:p>
          <a:pPr marL="0" lvl="0" indent="0" algn="ctr" defTabSz="1244600">
            <a:lnSpc>
              <a:spcPct val="90000"/>
            </a:lnSpc>
            <a:spcBef>
              <a:spcPct val="0"/>
            </a:spcBef>
            <a:spcAft>
              <a:spcPct val="35000"/>
            </a:spcAft>
            <a:buNone/>
          </a:pPr>
          <a:r>
            <a:rPr lang="es-MX" sz="2800" b="1" kern="1200" dirty="0"/>
            <a:t>La clasificación y la inexistencia de información son conceptos que no pueden coexistir</a:t>
          </a:r>
        </a:p>
      </dsp:txBody>
      <dsp:txXfrm>
        <a:off x="0" y="56755"/>
        <a:ext cx="8496944" cy="1872000"/>
      </dsp:txXfrm>
    </dsp:sp>
    <dsp:sp modelId="{1EEF4612-6797-40C3-82CD-295A72AD27A8}">
      <dsp:nvSpPr>
        <dsp:cNvPr id="0" name=""/>
        <dsp:cNvSpPr/>
      </dsp:nvSpPr>
      <dsp:spPr>
        <a:xfrm>
          <a:off x="0" y="1928755"/>
          <a:ext cx="8496944" cy="285480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endParaRPr lang="es-MX" sz="2800" kern="1200" dirty="0"/>
        </a:p>
        <a:p>
          <a:pPr marL="228600" lvl="1" indent="-228600" algn="l" defTabSz="1066800">
            <a:lnSpc>
              <a:spcPct val="90000"/>
            </a:lnSpc>
            <a:spcBef>
              <a:spcPct val="0"/>
            </a:spcBef>
            <a:spcAft>
              <a:spcPct val="15000"/>
            </a:spcAft>
            <a:buChar char="•"/>
          </a:pPr>
          <a:r>
            <a:rPr lang="es-MX" sz="2400" kern="1200" dirty="0"/>
            <a:t>La clasificación de la información implica, invariablemente, la existencia del documento</a:t>
          </a:r>
          <a:endParaRPr lang="es-MX" sz="2400" b="1" kern="1200" dirty="0"/>
        </a:p>
        <a:p>
          <a:pPr marL="228600" lvl="1" indent="-228600" algn="l" defTabSz="1066800">
            <a:lnSpc>
              <a:spcPct val="90000"/>
            </a:lnSpc>
            <a:spcBef>
              <a:spcPct val="0"/>
            </a:spcBef>
            <a:spcAft>
              <a:spcPct val="15000"/>
            </a:spcAft>
            <a:buChar char="•"/>
          </a:pPr>
          <a:r>
            <a:rPr lang="es-MX" sz="2400" kern="1200" dirty="0"/>
            <a:t>La inexistencia conlleva la ausencia del mismo en los archivos del sujeto obligado</a:t>
          </a:r>
          <a:endParaRPr lang="es-MX" sz="2400" b="1" kern="1200" dirty="0"/>
        </a:p>
      </dsp:txBody>
      <dsp:txXfrm>
        <a:off x="0" y="1928755"/>
        <a:ext cx="8496944" cy="285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C9297-D1C9-4250-B03F-7A71DB0A6E81}">
      <dsp:nvSpPr>
        <dsp:cNvPr id="0" name=""/>
        <dsp:cNvSpPr/>
      </dsp:nvSpPr>
      <dsp:spPr>
        <a:xfrm>
          <a:off x="4526" y="0"/>
          <a:ext cx="2715768" cy="2172462"/>
        </a:xfrm>
        <a:prstGeom prst="up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59E17B-7452-4116-BB4A-3111C6387487}">
      <dsp:nvSpPr>
        <dsp:cNvPr id="0" name=""/>
        <dsp:cNvSpPr/>
      </dsp:nvSpPr>
      <dsp:spPr>
        <a:xfrm>
          <a:off x="2801767" y="0"/>
          <a:ext cx="4608576"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0" rIns="206248" bIns="206248" numCol="1" spcCol="1270" anchor="ctr" anchorCtr="0">
          <a:noAutofit/>
        </a:bodyPr>
        <a:lstStyle/>
        <a:p>
          <a:pPr marL="0" lvl="0" indent="0" algn="l" defTabSz="1289050">
            <a:lnSpc>
              <a:spcPct val="90000"/>
            </a:lnSpc>
            <a:spcBef>
              <a:spcPct val="0"/>
            </a:spcBef>
            <a:spcAft>
              <a:spcPct val="35000"/>
            </a:spcAft>
            <a:buNone/>
          </a:pPr>
          <a:r>
            <a:rPr lang="es-MX" sz="2900" kern="1200" dirty="0"/>
            <a:t>Comité de Transparencia hasta por cinco años más.</a:t>
          </a:r>
        </a:p>
        <a:p>
          <a:pPr marL="0" lvl="0" indent="0" algn="l" defTabSz="1289050">
            <a:lnSpc>
              <a:spcPct val="90000"/>
            </a:lnSpc>
            <a:spcBef>
              <a:spcPct val="0"/>
            </a:spcBef>
            <a:spcAft>
              <a:spcPct val="35000"/>
            </a:spcAft>
            <a:buNone/>
          </a:pPr>
          <a:endParaRPr lang="es-MX" sz="2900" kern="1200" dirty="0"/>
        </a:p>
        <a:p>
          <a:pPr marL="0" lvl="0" indent="0" algn="l" defTabSz="1289050">
            <a:lnSpc>
              <a:spcPct val="90000"/>
            </a:lnSpc>
            <a:spcBef>
              <a:spcPct val="0"/>
            </a:spcBef>
            <a:spcAft>
              <a:spcPct val="35000"/>
            </a:spcAft>
            <a:buNone/>
          </a:pPr>
          <a:r>
            <a:rPr lang="es-MX" sz="2900" kern="1200" dirty="0"/>
            <a:t>                      5 + 5 + </a:t>
          </a:r>
          <a:r>
            <a:rPr lang="es-MX" sz="2900" kern="1200" dirty="0">
              <a:solidFill>
                <a:srgbClr val="FF0000"/>
              </a:solidFill>
            </a:rPr>
            <a:t>5</a:t>
          </a:r>
        </a:p>
      </dsp:txBody>
      <dsp:txXfrm>
        <a:off x="2801767" y="0"/>
        <a:ext cx="4608576" cy="2172462"/>
      </dsp:txXfrm>
    </dsp:sp>
    <dsp:sp modelId="{CA718EBE-616E-4DCC-BB06-A48FB196B888}">
      <dsp:nvSpPr>
        <dsp:cNvPr id="0" name=""/>
        <dsp:cNvSpPr/>
      </dsp:nvSpPr>
      <dsp:spPr>
        <a:xfrm>
          <a:off x="819256" y="2353500"/>
          <a:ext cx="2715768" cy="2172462"/>
        </a:xfrm>
        <a:prstGeom prst="downArrow">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69CC2-9422-46B1-8716-67C05123B2E9}">
      <dsp:nvSpPr>
        <dsp:cNvPr id="0" name=""/>
        <dsp:cNvSpPr/>
      </dsp:nvSpPr>
      <dsp:spPr>
        <a:xfrm>
          <a:off x="3616497" y="2353500"/>
          <a:ext cx="4608576" cy="217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0" rIns="206248" bIns="206248" numCol="1" spcCol="1270" anchor="ctr" anchorCtr="0">
          <a:noAutofit/>
        </a:bodyPr>
        <a:lstStyle/>
        <a:p>
          <a:pPr marL="0" lvl="0" indent="0" algn="l" defTabSz="1289050">
            <a:lnSpc>
              <a:spcPct val="90000"/>
            </a:lnSpc>
            <a:spcBef>
              <a:spcPct val="0"/>
            </a:spcBef>
            <a:spcAft>
              <a:spcPct val="35000"/>
            </a:spcAft>
            <a:buNone/>
          </a:pPr>
          <a:r>
            <a:rPr lang="es-MX" sz="2900" kern="1200" dirty="0"/>
            <a:t>Organismos garante a petición del Comité de Transparencia, más de cinco años, </a:t>
          </a:r>
          <a:r>
            <a:rPr lang="es-MX" sz="2900" kern="1200" dirty="0">
              <a:solidFill>
                <a:srgbClr val="FF0000"/>
              </a:solidFill>
            </a:rPr>
            <a:t>casos de excepción</a:t>
          </a:r>
          <a:r>
            <a:rPr lang="es-MX" sz="2900" kern="1200" dirty="0"/>
            <a:t>.</a:t>
          </a:r>
        </a:p>
      </dsp:txBody>
      <dsp:txXfrm>
        <a:off x="3616497" y="2353500"/>
        <a:ext cx="4608576" cy="217246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BC01B-9D3B-4B7A-8A4D-D9CB616FE342}">
      <dsp:nvSpPr>
        <dsp:cNvPr id="0" name=""/>
        <dsp:cNvSpPr/>
      </dsp:nvSpPr>
      <dsp:spPr>
        <a:xfrm>
          <a:off x="0" y="516885"/>
          <a:ext cx="8568952" cy="387855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kern="1200" dirty="0">
              <a:effectLst>
                <a:outerShdw blurRad="38100" dist="38100" dir="2700000" algn="tl">
                  <a:srgbClr val="000000">
                    <a:alpha val="43137"/>
                  </a:srgbClr>
                </a:outerShdw>
              </a:effectLst>
            </a:rPr>
            <a:t>Criterio 18/09</a:t>
          </a:r>
        </a:p>
        <a:p>
          <a:pPr marL="0" lvl="0" indent="0" algn="l" defTabSz="1066800">
            <a:lnSpc>
              <a:spcPct val="90000"/>
            </a:lnSpc>
            <a:spcBef>
              <a:spcPct val="0"/>
            </a:spcBef>
            <a:spcAft>
              <a:spcPct val="35000"/>
            </a:spcAft>
            <a:buNone/>
          </a:pPr>
          <a:r>
            <a:rPr lang="es-MX" sz="2400" b="1" kern="1200" dirty="0">
              <a:effectLst>
                <a:outerShdw blurRad="38100" dist="38100" dir="2700000" algn="tl">
                  <a:srgbClr val="000000">
                    <a:alpha val="43137"/>
                  </a:srgbClr>
                </a:outerShdw>
              </a:effectLst>
            </a:rPr>
            <a:t>Estrategia procesal. En un proceso judicial, administrativo o arbitral, no procede la reserva tratándose de información ya conocida por la contraparte, con fundamento en lo dispuesto en el artículo 13, fracción V de la Ley</a:t>
          </a:r>
        </a:p>
        <a:p>
          <a:pPr marL="0" lvl="0" indent="0" algn="l" defTabSz="1066800">
            <a:lnSpc>
              <a:spcPct val="90000"/>
            </a:lnSpc>
            <a:spcBef>
              <a:spcPct val="0"/>
            </a:spcBef>
            <a:spcAft>
              <a:spcPct val="35000"/>
            </a:spcAft>
            <a:buNone/>
          </a:pPr>
          <a:r>
            <a:rPr lang="es-MX" sz="2400" b="0" kern="1200" dirty="0">
              <a:effectLst>
                <a:outerShdw blurRad="38100" dist="38100" dir="2700000" algn="tl">
                  <a:srgbClr val="000000">
                    <a:alpha val="43137"/>
                  </a:srgbClr>
                </a:outerShdw>
              </a:effectLst>
            </a:rPr>
            <a:t>El bien jurídico tutelado es que los involucrados en un procedimiento puedan mantener bajo reserva aquellos documentos que se refieran a las acciones o decisiones que adoptarán, siempre que sean desconocidas por su contraparte</a:t>
          </a:r>
        </a:p>
      </dsp:txBody>
      <dsp:txXfrm>
        <a:off x="189335" y="706220"/>
        <a:ext cx="8190282" cy="349988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2347F-7C18-4DCF-99E4-4ECA7D5AB770}">
      <dsp:nvSpPr>
        <dsp:cNvPr id="0" name=""/>
        <dsp:cNvSpPr/>
      </dsp:nvSpPr>
      <dsp:spPr>
        <a:xfrm>
          <a:off x="0" y="1355"/>
          <a:ext cx="9144000" cy="172392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kern="1200" dirty="0">
              <a:effectLst/>
            </a:rPr>
            <a:t>Criterio 19/13</a:t>
          </a:r>
        </a:p>
        <a:p>
          <a:pPr marL="0" lvl="0" indent="0" algn="l" defTabSz="1066800">
            <a:lnSpc>
              <a:spcPct val="90000"/>
            </a:lnSpc>
            <a:spcBef>
              <a:spcPct val="0"/>
            </a:spcBef>
            <a:spcAft>
              <a:spcPct val="35000"/>
            </a:spcAft>
            <a:buNone/>
          </a:pPr>
          <a:r>
            <a:rPr lang="es-MX" sz="2400" b="1" kern="1200" dirty="0">
              <a:effectLst/>
            </a:rPr>
            <a:t>Nombre de actores en juicios laborales constituye, en principio, información confidencial </a:t>
          </a:r>
        </a:p>
        <a:p>
          <a:pPr marL="0" lvl="0" indent="0" algn="l" defTabSz="1066800">
            <a:lnSpc>
              <a:spcPct val="90000"/>
            </a:lnSpc>
            <a:spcBef>
              <a:spcPct val="0"/>
            </a:spcBef>
            <a:spcAft>
              <a:spcPct val="35000"/>
            </a:spcAft>
            <a:buNone/>
          </a:pPr>
          <a:endParaRPr lang="es-MX" sz="2000" kern="1200" dirty="0"/>
        </a:p>
      </dsp:txBody>
      <dsp:txXfrm>
        <a:off x="84155" y="85510"/>
        <a:ext cx="8975690" cy="1555611"/>
      </dsp:txXfrm>
    </dsp:sp>
    <dsp:sp modelId="{08904441-7EB3-4DD0-9C7A-72C2918F4C1E}">
      <dsp:nvSpPr>
        <dsp:cNvPr id="0" name=""/>
        <dsp:cNvSpPr/>
      </dsp:nvSpPr>
      <dsp:spPr>
        <a:xfrm>
          <a:off x="0" y="1738215"/>
          <a:ext cx="9144000" cy="1723921"/>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MX" sz="2000" b="0" kern="1200" dirty="0"/>
            <a:t>El nombre de los actores de los juicios que se encuentran en trámite o que, en su defecto, concluyeron con la emisión de un laudo no favorable a los intereses del promovente, constituye información confidencial, conforme a lo dispuesto en el artículo 18, fracción II de la </a:t>
          </a:r>
          <a:r>
            <a:rPr lang="es-MX" sz="2000" b="0" i="0" kern="1200" dirty="0"/>
            <a:t>Ley</a:t>
          </a:r>
          <a:endParaRPr lang="es-MX" sz="2000" b="0" kern="1200" dirty="0"/>
        </a:p>
      </dsp:txBody>
      <dsp:txXfrm>
        <a:off x="84155" y="1822370"/>
        <a:ext cx="8975690" cy="1555611"/>
      </dsp:txXfrm>
    </dsp:sp>
    <dsp:sp modelId="{52AFF5F4-5760-4FFB-8E89-C358C20B0303}">
      <dsp:nvSpPr>
        <dsp:cNvPr id="0" name=""/>
        <dsp:cNvSpPr/>
      </dsp:nvSpPr>
      <dsp:spPr>
        <a:xfrm>
          <a:off x="0" y="3475074"/>
          <a:ext cx="9144000" cy="1723921"/>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MX" sz="2000" b="0" kern="1200" dirty="0"/>
            <a:t>Procede la entrega del nombre cuando, en definitiva, se haya condenado a un sujeto obligado al pago de las prestaciones económicas reclamadas o a la reinstalación del servidor público, en virtud de que el cumplimiento del fallo se realiza con recursos públicos</a:t>
          </a:r>
        </a:p>
      </dsp:txBody>
      <dsp:txXfrm>
        <a:off x="84155" y="3559229"/>
        <a:ext cx="8975690" cy="155561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1BC01B-9D3B-4B7A-8A4D-D9CB616FE342}">
      <dsp:nvSpPr>
        <dsp:cNvPr id="0" name=""/>
        <dsp:cNvSpPr/>
      </dsp:nvSpPr>
      <dsp:spPr>
        <a:xfrm>
          <a:off x="0" y="326760"/>
          <a:ext cx="8568952" cy="4258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MX" sz="2400" b="1" kern="1200" dirty="0">
              <a:effectLst>
                <a:outerShdw blurRad="38100" dist="38100" dir="2700000" algn="tl">
                  <a:srgbClr val="000000">
                    <a:alpha val="43137"/>
                  </a:srgbClr>
                </a:outerShdw>
              </a:effectLst>
            </a:rPr>
            <a:t>Criterio 5/14</a:t>
          </a:r>
        </a:p>
        <a:p>
          <a:pPr marL="0" lvl="0" indent="0" algn="l" defTabSz="1066800">
            <a:lnSpc>
              <a:spcPct val="90000"/>
            </a:lnSpc>
            <a:spcBef>
              <a:spcPct val="0"/>
            </a:spcBef>
            <a:spcAft>
              <a:spcPct val="35000"/>
            </a:spcAft>
            <a:buNone/>
          </a:pPr>
          <a:r>
            <a:rPr lang="es-MX" sz="2000" b="1" kern="1200" dirty="0">
              <a:effectLst>
                <a:outerShdw blurRad="38100" dist="38100" dir="2700000" algn="tl">
                  <a:srgbClr val="000000">
                    <a:alpha val="43137"/>
                  </a:srgbClr>
                </a:outerShdw>
              </a:effectLst>
            </a:rPr>
            <a:t>Baterías de pruebas, preguntas, reactivos y opciones de respuesta. Procede su clasificación cuando son reutilizables en otros procesos deliberativos. </a:t>
          </a:r>
          <a:r>
            <a:rPr lang="es-MX" sz="2000" b="0" kern="1200" dirty="0">
              <a:effectLst>
                <a:outerShdw blurRad="38100" dist="38100" dir="2700000" algn="tl">
                  <a:srgbClr val="000000">
                    <a:alpha val="43137"/>
                  </a:srgbClr>
                </a:outerShdw>
              </a:effectLst>
            </a:rPr>
            <a:t>Cuando sean reutilizables, procede reservar dichas herramientas, de conformidad con lo previsto en el artículo 14, fracción VI de la Ley. </a:t>
          </a:r>
        </a:p>
        <a:p>
          <a:pPr marL="0" lvl="0" indent="0" algn="l" defTabSz="1066800">
            <a:lnSpc>
              <a:spcPct val="90000"/>
            </a:lnSpc>
            <a:spcBef>
              <a:spcPct val="0"/>
            </a:spcBef>
            <a:spcAft>
              <a:spcPct val="35000"/>
            </a:spcAft>
            <a:buNone/>
          </a:pPr>
          <a:r>
            <a:rPr lang="es-MX" sz="2000" b="0" kern="1200" dirty="0">
              <a:effectLst>
                <a:outerShdw blurRad="38100" dist="38100" dir="2700000" algn="tl">
                  <a:srgbClr val="000000">
                    <a:alpha val="43137"/>
                  </a:srgbClr>
                </a:outerShdw>
              </a:effectLst>
            </a:rPr>
            <a:t>Su entrega, afectaría la efectividad de las evaluaciones, ya que los participantes conocerían con anticipación el contenido de las pruebas obteniendo una ventaja frente al resto de los evaluados. Por las mismas razones también procede reservar las respuestas asentadas por los participantes, inclusive las de quienes hayan resultado ganadores en los procesos, cuando de éstas pueda inferirse el contenido de los reactivos o preguntas que componen las evaluaciones.</a:t>
          </a:r>
        </a:p>
      </dsp:txBody>
      <dsp:txXfrm>
        <a:off x="207897" y="534657"/>
        <a:ext cx="8153158" cy="384300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5F204-DAFA-4D5A-88A1-1970CF732DAD}">
      <dsp:nvSpPr>
        <dsp:cNvPr id="0" name=""/>
        <dsp:cNvSpPr/>
      </dsp:nvSpPr>
      <dsp:spPr>
        <a:xfrm>
          <a:off x="4464" y="0"/>
          <a:ext cx="9135070" cy="520035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1" kern="1200" dirty="0">
              <a:effectLst/>
            </a:rPr>
            <a:t>Criterio 26/10</a:t>
          </a:r>
        </a:p>
        <a:p>
          <a:pPr marL="0" lvl="0" indent="0" algn="ctr" defTabSz="889000">
            <a:lnSpc>
              <a:spcPct val="90000"/>
            </a:lnSpc>
            <a:spcBef>
              <a:spcPct val="0"/>
            </a:spcBef>
            <a:spcAft>
              <a:spcPct val="35000"/>
            </a:spcAft>
            <a:buNone/>
          </a:pPr>
          <a:r>
            <a:rPr lang="es-MX" sz="2000" b="1" kern="1200" dirty="0">
              <a:effectLst/>
            </a:rPr>
            <a:t>Las propuestas económicas y técnicas presentadas en un proceso de licitación son de naturaleza pública</a:t>
          </a:r>
        </a:p>
        <a:p>
          <a:pPr marL="0" lvl="0" indent="0" algn="ctr" defTabSz="889000">
            <a:lnSpc>
              <a:spcPct val="90000"/>
            </a:lnSpc>
            <a:spcBef>
              <a:spcPct val="0"/>
            </a:spcBef>
            <a:spcAft>
              <a:spcPct val="35000"/>
            </a:spcAft>
            <a:buNone/>
          </a:pPr>
          <a:endParaRPr lang="es-MX" sz="2000" b="1" kern="1200" dirty="0">
            <a:effectLst/>
          </a:endParaRPr>
        </a:p>
        <a:p>
          <a:pPr marL="0" lvl="0" indent="0" algn="ctr" defTabSz="889000">
            <a:lnSpc>
              <a:spcPct val="90000"/>
            </a:lnSpc>
            <a:spcBef>
              <a:spcPct val="0"/>
            </a:spcBef>
            <a:spcAft>
              <a:spcPct val="35000"/>
            </a:spcAft>
            <a:buNone/>
          </a:pPr>
          <a:endParaRPr lang="es-MX" sz="2000" b="1" kern="1200" dirty="0">
            <a:effectLst/>
          </a:endParaRPr>
        </a:p>
        <a:p>
          <a:pPr marL="0" lvl="0" indent="0" algn="ctr" defTabSz="889000">
            <a:lnSpc>
              <a:spcPct val="90000"/>
            </a:lnSpc>
            <a:spcBef>
              <a:spcPct val="0"/>
            </a:spcBef>
            <a:spcAft>
              <a:spcPct val="35000"/>
            </a:spcAft>
            <a:buNone/>
          </a:pPr>
          <a:r>
            <a:rPr lang="es-MX" sz="1600" b="0" kern="1200" dirty="0">
              <a:effectLst/>
            </a:rPr>
            <a:t>Por regla general, constituyen información de carácter público</a:t>
          </a:r>
        </a:p>
        <a:p>
          <a:pPr marL="0" lvl="0" indent="0" algn="ctr" defTabSz="889000">
            <a:lnSpc>
              <a:spcPct val="90000"/>
            </a:lnSpc>
            <a:spcBef>
              <a:spcPct val="0"/>
            </a:spcBef>
            <a:spcAft>
              <a:spcPct val="35000"/>
            </a:spcAft>
            <a:buNone/>
          </a:pPr>
          <a:r>
            <a:rPr lang="es-MX" sz="1600" b="0" kern="1200" dirty="0">
              <a:effectLst/>
            </a:rPr>
            <a:t>No obstante, cuando contengan información confidencial, procede es realizar una versión pública en la que se omitan aspectos de índole comercial, industrial o económica [artículo 18, fracción I de la Ley], como las características o finalidades de los productos; los métodos o procesos de producción; o los medios o formas de distribución o comercialización de productos</a:t>
          </a:r>
        </a:p>
      </dsp:txBody>
      <dsp:txXfrm>
        <a:off x="156777" y="152313"/>
        <a:ext cx="8830444" cy="489572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07A50-0077-4940-A761-7F315CFC2B1F}">
      <dsp:nvSpPr>
        <dsp:cNvPr id="0" name=""/>
        <dsp:cNvSpPr/>
      </dsp:nvSpPr>
      <dsp:spPr>
        <a:xfrm>
          <a:off x="3143" y="0"/>
          <a:ext cx="4214812" cy="52003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0" kern="1200" dirty="0"/>
            <a:t>El supuesto de reserva previsto en el artículo 14, fracción II de la </a:t>
          </a:r>
          <a:r>
            <a:rPr lang="es-MX" sz="2000" b="0" i="0" kern="1200" dirty="0"/>
            <a:t>Ley</a:t>
          </a:r>
          <a:r>
            <a:rPr lang="es-MX" sz="2000" b="0" kern="1200" dirty="0"/>
            <a:t>, relativo al secreto industrial o comercial</a:t>
          </a:r>
          <a:r>
            <a:rPr lang="es-MX" sz="2000" b="0" i="1" kern="1200" dirty="0"/>
            <a:t> </a:t>
          </a:r>
          <a:r>
            <a:rPr lang="es-MX" sz="2000" b="0" kern="1200" dirty="0"/>
            <a:t>previsto en el artículo 82 de la </a:t>
          </a:r>
          <a:r>
            <a:rPr lang="es-MX" sz="2000" b="0" i="1" kern="1200" dirty="0"/>
            <a:t>Ley de la Propiedad Industrial</a:t>
          </a:r>
          <a:r>
            <a:rPr lang="es-MX" sz="2000" b="0" kern="1200" dirty="0"/>
            <a:t>, resulta aplicable a la información que pertenece a los sujetos obligados con motivo del desarrollo de actividades comerciales o industriales</a:t>
          </a:r>
        </a:p>
        <a:p>
          <a:pPr marL="0" lvl="0" indent="0" algn="ctr" defTabSz="889000">
            <a:lnSpc>
              <a:spcPct val="90000"/>
            </a:lnSpc>
            <a:spcBef>
              <a:spcPct val="0"/>
            </a:spcBef>
            <a:spcAft>
              <a:spcPct val="35000"/>
            </a:spcAft>
            <a:buNone/>
          </a:pPr>
          <a:r>
            <a:rPr lang="es-MX" sz="2000" b="0" kern="1200" dirty="0"/>
            <a:t>[cuando su titular sea un ente público]</a:t>
          </a:r>
        </a:p>
      </dsp:txBody>
      <dsp:txXfrm>
        <a:off x="126591" y="123448"/>
        <a:ext cx="3967916" cy="4953456"/>
      </dsp:txXfrm>
    </dsp:sp>
    <dsp:sp modelId="{B87560F7-A931-4193-9BED-A51BC1EEBA8A}">
      <dsp:nvSpPr>
        <dsp:cNvPr id="0" name=""/>
        <dsp:cNvSpPr/>
      </dsp:nvSpPr>
      <dsp:spPr>
        <a:xfrm>
          <a:off x="4929187" y="0"/>
          <a:ext cx="4214812" cy="52003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b="0" kern="1200" dirty="0"/>
            <a:t>La información propiedad de particulares (personas físicas o morales), entregada a los sujetos obligados, que corresponda a aquella que protege el secreto industrial o comercial, deberá clasificarse como confidencial, con fundamento en el artículo 18, fracción I, en relación con el 19 de la Ley, a efecto de proteger un interés particular, jurídicamente tutelado, sin sujeción a una temporalidad</a:t>
          </a:r>
        </a:p>
      </dsp:txBody>
      <dsp:txXfrm>
        <a:off x="5052635" y="123448"/>
        <a:ext cx="3967916" cy="495345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8F3BA-AEC1-451E-8729-032939ACC17F}">
      <dsp:nvSpPr>
        <dsp:cNvPr id="0" name=""/>
        <dsp:cNvSpPr/>
      </dsp:nvSpPr>
      <dsp:spPr>
        <a:xfrm>
          <a:off x="822960" y="1164066"/>
          <a:ext cx="7955280" cy="4111240"/>
        </a:xfrm>
        <a:prstGeom prst="rect">
          <a:avLst/>
        </a:prstGeom>
        <a:solidFill>
          <a:schemeClr val="accent5">
            <a:tint val="50000"/>
            <a:hueOff val="0"/>
            <a:satOff val="0"/>
            <a:lumOff val="0"/>
            <a:alphaOff val="0"/>
          </a:schemeClr>
        </a:solidFill>
        <a:ln>
          <a:noFill/>
        </a:ln>
        <a:effectLst/>
        <a:scene3d>
          <a:camera prst="orthographicFront"/>
          <a:lightRig rig="threePt" dir="t">
            <a:rot lat="0" lon="0" rev="7500000"/>
          </a:lightRig>
        </a:scene3d>
        <a:sp3d z="-1524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1BA21550-14BD-4C2E-9A1B-53FFB79899D5}">
      <dsp:nvSpPr>
        <dsp:cNvPr id="0" name=""/>
        <dsp:cNvSpPr/>
      </dsp:nvSpPr>
      <dsp:spPr>
        <a:xfrm>
          <a:off x="1060704" y="1376032"/>
          <a:ext cx="3694175" cy="351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s-MX" sz="2000" b="1" strike="noStrike" kern="1200" dirty="0">
              <a:effectLst>
                <a:outerShdw blurRad="38100" dist="38100" dir="2700000" algn="tl">
                  <a:srgbClr val="000000">
                    <a:alpha val="43137"/>
                  </a:srgbClr>
                </a:outerShdw>
              </a:effectLst>
            </a:rPr>
            <a:t>Criterio 10/13</a:t>
          </a:r>
        </a:p>
        <a:p>
          <a:pPr marL="0" lvl="0" indent="0" algn="l" defTabSz="889000">
            <a:lnSpc>
              <a:spcPct val="90000"/>
            </a:lnSpc>
            <a:spcBef>
              <a:spcPct val="0"/>
            </a:spcBef>
            <a:spcAft>
              <a:spcPct val="35000"/>
            </a:spcAft>
            <a:buNone/>
          </a:pPr>
          <a:r>
            <a:rPr lang="es-MX" sz="2000" b="1" kern="1200" dirty="0"/>
            <a:t>Número de cuenta bancaria de particulares, personas físicas y morales, constituye información confidencial</a:t>
          </a:r>
        </a:p>
        <a:p>
          <a:pPr marL="0" lvl="0" indent="0" algn="l" defTabSz="889000">
            <a:lnSpc>
              <a:spcPct val="90000"/>
            </a:lnSpc>
            <a:spcBef>
              <a:spcPct val="0"/>
            </a:spcBef>
            <a:spcAft>
              <a:spcPct val="35000"/>
            </a:spcAft>
            <a:buNone/>
          </a:pPr>
          <a:r>
            <a:rPr lang="es-MX" sz="1600" kern="1200" dirty="0"/>
            <a:t>De conformidad</a:t>
          </a:r>
          <a:r>
            <a:rPr lang="es-MX" sz="1600" b="1" kern="1200" dirty="0"/>
            <a:t> </a:t>
          </a:r>
          <a:r>
            <a:rPr lang="es-MX" sz="1600" kern="1200" dirty="0"/>
            <a:t>con lo dispuesto en el artículo 18, fracción I (personas morales) y fracción II (personas físicas) de la Ley, el número de cuenta bancaria de los particulares es información</a:t>
          </a:r>
          <a:r>
            <a:rPr lang="es-MX" sz="1600" i="1" kern="1200" dirty="0"/>
            <a:t> </a:t>
          </a:r>
          <a:r>
            <a:rPr lang="es-MX" sz="1600" kern="1200" dirty="0"/>
            <a:t>confidencial por referirse a su patrimonio</a:t>
          </a:r>
          <a:endParaRPr lang="es-MX" sz="1200" kern="1200" dirty="0"/>
        </a:p>
      </dsp:txBody>
      <dsp:txXfrm>
        <a:off x="1060704" y="1376032"/>
        <a:ext cx="3694175" cy="3517115"/>
      </dsp:txXfrm>
    </dsp:sp>
    <dsp:sp modelId="{24BC7D7F-244B-42DD-B9C9-641941182486}">
      <dsp:nvSpPr>
        <dsp:cNvPr id="0" name=""/>
        <dsp:cNvSpPr/>
      </dsp:nvSpPr>
      <dsp:spPr>
        <a:xfrm>
          <a:off x="4837175" y="1376032"/>
          <a:ext cx="3694175" cy="351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889000">
            <a:lnSpc>
              <a:spcPct val="90000"/>
            </a:lnSpc>
            <a:spcBef>
              <a:spcPct val="0"/>
            </a:spcBef>
            <a:spcAft>
              <a:spcPct val="35000"/>
            </a:spcAft>
            <a:buNone/>
          </a:pPr>
          <a:r>
            <a:rPr lang="es-MX" sz="2000" b="1" strike="sngStrike" kern="1200" dirty="0">
              <a:effectLst>
                <a:outerShdw blurRad="38100" dist="38100" dir="2700000" algn="tl">
                  <a:srgbClr val="000000">
                    <a:alpha val="43137"/>
                  </a:srgbClr>
                </a:outerShdw>
              </a:effectLst>
            </a:rPr>
            <a:t>Criterio 12/09</a:t>
          </a:r>
        </a:p>
        <a:p>
          <a:pPr marL="0" lvl="0" indent="0" algn="l" defTabSz="889000">
            <a:lnSpc>
              <a:spcPct val="90000"/>
            </a:lnSpc>
            <a:spcBef>
              <a:spcPct val="0"/>
            </a:spcBef>
            <a:spcAft>
              <a:spcPct val="35000"/>
            </a:spcAft>
            <a:buNone/>
          </a:pPr>
          <a:r>
            <a:rPr lang="es-MX" sz="2000" b="1" strike="noStrike" kern="1200" dirty="0"/>
            <a:t>Número de cuenta bancaria de los sujetos obligados </a:t>
          </a:r>
          <a:r>
            <a:rPr lang="es-MX" sz="2000" b="1" strike="sngStrike" kern="1200" dirty="0"/>
            <a:t>es clasificado por tratarse de información reservada.</a:t>
          </a:r>
        </a:p>
        <a:p>
          <a:pPr marL="0" lvl="0" indent="0" algn="l" defTabSz="889000">
            <a:lnSpc>
              <a:spcPct val="90000"/>
            </a:lnSpc>
            <a:spcBef>
              <a:spcPct val="0"/>
            </a:spcBef>
            <a:spcAft>
              <a:spcPct val="35000"/>
            </a:spcAft>
            <a:buNone/>
          </a:pPr>
          <a:r>
            <a:rPr lang="es-MX" sz="1600" strike="sngStrike" kern="1200" dirty="0"/>
            <a:t>Con fundamento en lo dispuesto en el artículo 13, fracción V de la Ley, en razón de que con su difusión cualquier persona pudiera realizar conductas tipificadas como delitos -fraude, acceso ilícito a sistemas informáticos, falsificación de títulos de crédito- con lo que se ocasionaría un serio perjuicio a las actividades de prevención de los delitos</a:t>
          </a:r>
          <a:r>
            <a:rPr lang="es-MX" sz="1600" strike="noStrike" kern="1200" dirty="0"/>
            <a:t> ES PÚBLICO</a:t>
          </a:r>
          <a:endParaRPr lang="es-MX" sz="1600" strike="sngStrike" kern="1200" dirty="0"/>
        </a:p>
      </dsp:txBody>
      <dsp:txXfrm>
        <a:off x="4837175" y="1376032"/>
        <a:ext cx="3694175" cy="3517115"/>
      </dsp:txXfrm>
    </dsp:sp>
    <dsp:sp modelId="{83621238-6D51-4430-8630-562B5B0E33BD}">
      <dsp:nvSpPr>
        <dsp:cNvPr id="0" name=""/>
        <dsp:cNvSpPr/>
      </dsp:nvSpPr>
      <dsp:spPr>
        <a:xfrm>
          <a:off x="0" y="341317"/>
          <a:ext cx="1554479" cy="1554479"/>
        </a:xfrm>
        <a:prstGeom prst="plus">
          <a:avLst>
            <a:gd name="adj" fmla="val 3281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8B79633-40AA-43BC-8F9B-43BD3CB39D8D}">
      <dsp:nvSpPr>
        <dsp:cNvPr id="0" name=""/>
        <dsp:cNvSpPr/>
      </dsp:nvSpPr>
      <dsp:spPr>
        <a:xfrm>
          <a:off x="7680960" y="900345"/>
          <a:ext cx="1463040" cy="50137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E080B1C-23B3-425F-89E6-ED54418E93FF}">
      <dsp:nvSpPr>
        <dsp:cNvPr id="0" name=""/>
        <dsp:cNvSpPr/>
      </dsp:nvSpPr>
      <dsp:spPr>
        <a:xfrm>
          <a:off x="4800599" y="1652401"/>
          <a:ext cx="914" cy="3359184"/>
        </a:xfrm>
        <a:prstGeom prst="line">
          <a:avLst/>
        </a:pr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645AC-2195-4D33-A3BD-BCB9AEED0270}">
      <dsp:nvSpPr>
        <dsp:cNvPr id="0" name=""/>
        <dsp:cNvSpPr/>
      </dsp:nvSpPr>
      <dsp:spPr>
        <a:xfrm rot="16200000">
          <a:off x="985912" y="-985912"/>
          <a:ext cx="2600176" cy="45720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MX" sz="1800" b="1" kern="1200" dirty="0">
              <a:effectLst/>
            </a:rPr>
            <a:t>Criterio 9/09: Registro Federal de Contribuyentes (RFC) de las personas físicas es un dato personal confidencial.</a:t>
          </a:r>
        </a:p>
        <a:p>
          <a:pPr marL="0" lvl="0" indent="0" algn="ctr" defTabSz="800100">
            <a:lnSpc>
              <a:spcPct val="90000"/>
            </a:lnSpc>
            <a:spcBef>
              <a:spcPct val="0"/>
            </a:spcBef>
            <a:spcAft>
              <a:spcPct val="35000"/>
            </a:spcAft>
            <a:buNone/>
          </a:pPr>
          <a:r>
            <a:rPr lang="es-MX" sz="1800" b="1" kern="1200" dirty="0">
              <a:effectLst/>
            </a:rPr>
            <a:t>Criterio 1/14: Denominación o razón social, y Registro Federal de Contribuyentes de personas morales, no constituyen información confidencial</a:t>
          </a:r>
        </a:p>
      </dsp:txBody>
      <dsp:txXfrm rot="5400000">
        <a:off x="-1" y="1"/>
        <a:ext cx="4572000" cy="1950132"/>
      </dsp:txXfrm>
    </dsp:sp>
    <dsp:sp modelId="{512AF5D4-9BB8-4E33-A7A2-7C16530CD42A}">
      <dsp:nvSpPr>
        <dsp:cNvPr id="0" name=""/>
        <dsp:cNvSpPr/>
      </dsp:nvSpPr>
      <dsp:spPr>
        <a:xfrm>
          <a:off x="4572000" y="0"/>
          <a:ext cx="4572000" cy="2600176"/>
        </a:xfrm>
        <a:prstGeom prst="round1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b="1" u="none" kern="1200" dirty="0">
              <a:effectLst/>
            </a:rPr>
            <a:t>Criterio 3/10</a:t>
          </a:r>
        </a:p>
        <a:p>
          <a:pPr marL="0" lvl="0" indent="0" algn="ctr" defTabSz="889000">
            <a:lnSpc>
              <a:spcPct val="90000"/>
            </a:lnSpc>
            <a:spcBef>
              <a:spcPct val="0"/>
            </a:spcBef>
            <a:spcAft>
              <a:spcPct val="35000"/>
            </a:spcAft>
            <a:buNone/>
          </a:pPr>
          <a:r>
            <a:rPr lang="es-MX" sz="2000" b="1" kern="1200" dirty="0">
              <a:effectLst/>
            </a:rPr>
            <a:t>Clave Única de Registro de Población (CURP) es un dato personal confidencial</a:t>
          </a:r>
        </a:p>
      </dsp:txBody>
      <dsp:txXfrm>
        <a:off x="4572000" y="0"/>
        <a:ext cx="4572000" cy="1950132"/>
      </dsp:txXfrm>
    </dsp:sp>
    <dsp:sp modelId="{7E573E3A-8CC5-4595-96C3-996C720C2D55}">
      <dsp:nvSpPr>
        <dsp:cNvPr id="0" name=""/>
        <dsp:cNvSpPr/>
      </dsp:nvSpPr>
      <dsp:spPr>
        <a:xfrm rot="10800000">
          <a:off x="0" y="2600176"/>
          <a:ext cx="4572000" cy="2600176"/>
        </a:xfrm>
        <a:prstGeom prst="round1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b="1" kern="1200" dirty="0">
              <a:effectLst>
                <a:outerShdw blurRad="38100" dist="38100" dir="2700000" algn="tl">
                  <a:srgbClr val="000000">
                    <a:alpha val="43137"/>
                  </a:srgbClr>
                </a:outerShdw>
              </a:effectLst>
            </a:rPr>
            <a:t>Criterio 24/10</a:t>
          </a:r>
        </a:p>
        <a:p>
          <a:pPr marL="0" lvl="0" indent="0" algn="ctr" defTabSz="889000">
            <a:lnSpc>
              <a:spcPct val="90000"/>
            </a:lnSpc>
            <a:spcBef>
              <a:spcPct val="0"/>
            </a:spcBef>
            <a:spcAft>
              <a:spcPct val="35000"/>
            </a:spcAft>
            <a:buNone/>
          </a:pPr>
          <a:r>
            <a:rPr lang="es-MX" sz="2000" b="1" kern="1200" dirty="0">
              <a:effectLst>
                <a:outerShdw blurRad="38100" dist="38100" dir="2700000" algn="tl">
                  <a:srgbClr val="000000">
                    <a:alpha val="43137"/>
                  </a:srgbClr>
                </a:outerShdw>
              </a:effectLst>
            </a:rPr>
            <a:t>Ante solicitudes de acceso a hojas únicas de servicios, por personas distintas a su titular, procede el otorgamiento de una versión pública</a:t>
          </a:r>
          <a:endParaRPr lang="es-MX" sz="2000" b="1" kern="1200" dirty="0">
            <a:effectLst/>
          </a:endParaRPr>
        </a:p>
      </dsp:txBody>
      <dsp:txXfrm rot="10800000">
        <a:off x="0" y="3250219"/>
        <a:ext cx="4572000" cy="1950132"/>
      </dsp:txXfrm>
    </dsp:sp>
    <dsp:sp modelId="{1B056A70-31A5-4459-B269-27C78873BAED}">
      <dsp:nvSpPr>
        <dsp:cNvPr id="0" name=""/>
        <dsp:cNvSpPr/>
      </dsp:nvSpPr>
      <dsp:spPr>
        <a:xfrm rot="5400000">
          <a:off x="5557912" y="1614264"/>
          <a:ext cx="2600176" cy="4572000"/>
        </a:xfrm>
        <a:prstGeom prst="round1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b="1" kern="1200" dirty="0">
              <a:effectLst>
                <a:outerShdw blurRad="38100" dist="38100" dir="2700000" algn="tl">
                  <a:srgbClr val="000000">
                    <a:alpha val="43137"/>
                  </a:srgbClr>
                </a:outerShdw>
              </a:effectLst>
            </a:rPr>
            <a:t>Criterio 1/13</a:t>
          </a:r>
        </a:p>
        <a:p>
          <a:pPr marL="0" lvl="0" indent="0" algn="ctr" defTabSz="889000">
            <a:lnSpc>
              <a:spcPct val="90000"/>
            </a:lnSpc>
            <a:spcBef>
              <a:spcPct val="0"/>
            </a:spcBef>
            <a:spcAft>
              <a:spcPct val="35000"/>
            </a:spcAft>
            <a:buNone/>
          </a:pPr>
          <a:r>
            <a:rPr lang="es-MX" sz="2000" b="1" kern="1200" dirty="0"/>
            <a:t>Fotografía de una persona física que conste en su título o cédula profesional no es susceptible de clasificarse con carácter de confidencial</a:t>
          </a:r>
          <a:endParaRPr lang="es-MX" sz="2000" kern="1200" dirty="0"/>
        </a:p>
      </dsp:txBody>
      <dsp:txXfrm rot="-5400000">
        <a:off x="4571999" y="3250220"/>
        <a:ext cx="4572000" cy="1950132"/>
      </dsp:txXfrm>
    </dsp:sp>
    <dsp:sp modelId="{2C8480EA-B6B6-4460-B4F4-735A980D9135}">
      <dsp:nvSpPr>
        <dsp:cNvPr id="0" name=""/>
        <dsp:cNvSpPr/>
      </dsp:nvSpPr>
      <dsp:spPr>
        <a:xfrm>
          <a:off x="3200399" y="1950132"/>
          <a:ext cx="2743200" cy="1300088"/>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b="1" kern="1200" dirty="0">
              <a:effectLst>
                <a:outerShdw blurRad="38100" dist="38100" dir="2700000" algn="tl">
                  <a:srgbClr val="000000">
                    <a:alpha val="43137"/>
                  </a:srgbClr>
                </a:outerShdw>
              </a:effectLst>
            </a:rPr>
            <a:t>Datos personales</a:t>
          </a:r>
        </a:p>
      </dsp:txBody>
      <dsp:txXfrm>
        <a:off x="3263864" y="2013597"/>
        <a:ext cx="2616270" cy="117315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ED54E-409B-41A8-8948-42821AA8FA1C}">
      <dsp:nvSpPr>
        <dsp:cNvPr id="0" name=""/>
        <dsp:cNvSpPr/>
      </dsp:nvSpPr>
      <dsp:spPr>
        <a:xfrm>
          <a:off x="0" y="0"/>
          <a:ext cx="9144000" cy="1560105"/>
        </a:xfrm>
        <a:prstGeom prst="rect">
          <a:avLst/>
        </a:prstGeom>
        <a:solidFill>
          <a:schemeClr val="accent5">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b="1" kern="1200" dirty="0">
              <a:effectLst>
                <a:outerShdw blurRad="38100" dist="38100" dir="2700000" algn="tl">
                  <a:srgbClr val="000000">
                    <a:alpha val="43137"/>
                  </a:srgbClr>
                </a:outerShdw>
              </a:effectLst>
            </a:rPr>
            <a:t>Criterio 21/13</a:t>
          </a:r>
        </a:p>
        <a:p>
          <a:pPr marL="0" lvl="0" indent="0" algn="ctr" defTabSz="1066800">
            <a:lnSpc>
              <a:spcPct val="90000"/>
            </a:lnSpc>
            <a:spcBef>
              <a:spcPct val="0"/>
            </a:spcBef>
            <a:spcAft>
              <a:spcPct val="35000"/>
            </a:spcAft>
            <a:buNone/>
          </a:pPr>
          <a:r>
            <a:rPr lang="es-MX" sz="2400" b="1" kern="1200" dirty="0"/>
            <a:t>Información de particulares. No basta que se haya entregado como confidencial a los sujetos obligados para tener dicho carácter</a:t>
          </a:r>
          <a:r>
            <a:rPr lang="es-MX" sz="2400" kern="1200" dirty="0"/>
            <a:t> </a:t>
          </a:r>
          <a:r>
            <a:rPr lang="es-MX" sz="2400" b="1" kern="1200" dirty="0">
              <a:effectLst>
                <a:outerShdw blurRad="38100" dist="38100" dir="2700000" algn="tl">
                  <a:srgbClr val="000000">
                    <a:alpha val="43137"/>
                  </a:srgbClr>
                </a:outerShdw>
              </a:effectLst>
            </a:rPr>
            <a:t> </a:t>
          </a:r>
        </a:p>
      </dsp:txBody>
      <dsp:txXfrm>
        <a:off x="0" y="0"/>
        <a:ext cx="9144000" cy="1560105"/>
      </dsp:txXfrm>
    </dsp:sp>
    <dsp:sp modelId="{BAB7140D-CEED-4299-9EFA-DDEECF142939}">
      <dsp:nvSpPr>
        <dsp:cNvPr id="0" name=""/>
        <dsp:cNvSpPr/>
      </dsp:nvSpPr>
      <dsp:spPr>
        <a:xfrm>
          <a:off x="0" y="1560105"/>
          <a:ext cx="9144000" cy="3276221"/>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dirty="0"/>
            <a:t>No es suficiente que se entregue con ese carácter</a:t>
          </a:r>
        </a:p>
        <a:p>
          <a:pPr marL="0" lvl="0" indent="0" algn="ctr" defTabSz="889000">
            <a:lnSpc>
              <a:spcPct val="90000"/>
            </a:lnSpc>
            <a:spcBef>
              <a:spcPct val="0"/>
            </a:spcBef>
            <a:spcAft>
              <a:spcPct val="35000"/>
            </a:spcAft>
            <a:buNone/>
          </a:pPr>
          <a:r>
            <a:rPr lang="es-MX" sz="2000" kern="1200" dirty="0"/>
            <a:t>Los sujetos obligados deben analizar la normativa aplicable, a fin de determinar si los particulares tienen el derecho de que se considere clasificada,</a:t>
          </a:r>
        </a:p>
        <a:p>
          <a:pPr marL="0" lvl="0" indent="0" algn="ctr" defTabSz="889000">
            <a:lnSpc>
              <a:spcPct val="90000"/>
            </a:lnSpc>
            <a:spcBef>
              <a:spcPct val="0"/>
            </a:spcBef>
            <a:spcAft>
              <a:spcPct val="35000"/>
            </a:spcAft>
            <a:buNone/>
          </a:pPr>
          <a:r>
            <a:rPr lang="es-MX" sz="2000" kern="1200" dirty="0"/>
            <a:t>ya sea por que se trate de información relativa al patrimonio de una persona moral o, bien,</a:t>
          </a:r>
        </a:p>
        <a:p>
          <a:pPr marL="0" lvl="0" indent="0" algn="ctr" defTabSz="889000">
            <a:lnSpc>
              <a:spcPct val="90000"/>
            </a:lnSpc>
            <a:spcBef>
              <a:spcPct val="0"/>
            </a:spcBef>
            <a:spcAft>
              <a:spcPct val="35000"/>
            </a:spcAft>
            <a:buNone/>
          </a:pPr>
          <a:r>
            <a:rPr lang="es-MX" sz="2000" kern="1200" dirty="0"/>
            <a:t>que pudiera resultar útil para un competidor                                          [por comprender hechos o actos de carácter económico, contable, jurídico o administrativo, entre otros]</a:t>
          </a:r>
        </a:p>
      </dsp:txBody>
      <dsp:txXfrm>
        <a:off x="0" y="1560105"/>
        <a:ext cx="9144000" cy="3276221"/>
      </dsp:txXfrm>
    </dsp:sp>
    <dsp:sp modelId="{38587802-A1F5-4097-9218-4733A088AF8A}">
      <dsp:nvSpPr>
        <dsp:cNvPr id="0" name=""/>
        <dsp:cNvSpPr/>
      </dsp:nvSpPr>
      <dsp:spPr>
        <a:xfrm>
          <a:off x="0" y="4836327"/>
          <a:ext cx="9144000" cy="364024"/>
        </a:xfrm>
        <a:prstGeom prst="rect">
          <a:avLst/>
        </a:prstGeom>
        <a:solidFill>
          <a:schemeClr val="accent5">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645AC-2195-4D33-A3BD-BCB9AEED0270}">
      <dsp:nvSpPr>
        <dsp:cNvPr id="0" name=""/>
        <dsp:cNvSpPr/>
      </dsp:nvSpPr>
      <dsp:spPr>
        <a:xfrm rot="16200000">
          <a:off x="985912" y="-985912"/>
          <a:ext cx="2600176" cy="4572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b="1" kern="1200" dirty="0">
              <a:effectLst/>
            </a:rPr>
            <a:t>Criterio 10/10</a:t>
          </a:r>
        </a:p>
        <a:p>
          <a:pPr marL="0" lvl="0" indent="0" algn="ctr" defTabSz="889000">
            <a:lnSpc>
              <a:spcPct val="90000"/>
            </a:lnSpc>
            <a:spcBef>
              <a:spcPct val="0"/>
            </a:spcBef>
            <a:spcAft>
              <a:spcPct val="35000"/>
            </a:spcAft>
            <a:buNone/>
          </a:pPr>
          <a:r>
            <a:rPr lang="es-MX" sz="2000" b="1" kern="1200" dirty="0">
              <a:effectLst/>
            </a:rPr>
            <a:t>La firma de los servidores públicos es información de carácter público</a:t>
          </a:r>
        </a:p>
      </dsp:txBody>
      <dsp:txXfrm rot="5400000">
        <a:off x="-1" y="1"/>
        <a:ext cx="4572000" cy="1950132"/>
      </dsp:txXfrm>
    </dsp:sp>
    <dsp:sp modelId="{512AF5D4-9BB8-4E33-A7A2-7C16530CD42A}">
      <dsp:nvSpPr>
        <dsp:cNvPr id="0" name=""/>
        <dsp:cNvSpPr/>
      </dsp:nvSpPr>
      <dsp:spPr>
        <a:xfrm>
          <a:off x="4572000" y="0"/>
          <a:ext cx="4572000" cy="2600176"/>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b="1" u="none" kern="1200" dirty="0">
              <a:effectLst/>
            </a:rPr>
            <a:t>Criterio 16/10</a:t>
          </a:r>
        </a:p>
        <a:p>
          <a:pPr marL="0" lvl="0" indent="0" algn="ctr" defTabSz="889000">
            <a:lnSpc>
              <a:spcPct val="90000"/>
            </a:lnSpc>
            <a:spcBef>
              <a:spcPct val="0"/>
            </a:spcBef>
            <a:spcAft>
              <a:spcPct val="35000"/>
            </a:spcAft>
            <a:buNone/>
          </a:pPr>
          <a:r>
            <a:rPr lang="es-MX" sz="2000" b="1" u="none" kern="1200" dirty="0">
              <a:effectLst/>
            </a:rPr>
            <a:t>Procede el otorgamiento de una versión pública en los casos de solicitudes de acceso a licencias médicas de servidores públicos</a:t>
          </a:r>
          <a:endParaRPr lang="es-MX" sz="2000" b="1" kern="1200" dirty="0">
            <a:effectLst/>
          </a:endParaRPr>
        </a:p>
      </dsp:txBody>
      <dsp:txXfrm>
        <a:off x="4572000" y="0"/>
        <a:ext cx="4572000" cy="1950132"/>
      </dsp:txXfrm>
    </dsp:sp>
    <dsp:sp modelId="{7E573E3A-8CC5-4595-96C3-996C720C2D55}">
      <dsp:nvSpPr>
        <dsp:cNvPr id="0" name=""/>
        <dsp:cNvSpPr/>
      </dsp:nvSpPr>
      <dsp:spPr>
        <a:xfrm rot="10800000">
          <a:off x="0" y="2600176"/>
          <a:ext cx="4572000" cy="2600176"/>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b="1" kern="1200" dirty="0">
              <a:effectLst>
                <a:outerShdw blurRad="38100" dist="38100" dir="2700000" algn="tl">
                  <a:srgbClr val="000000">
                    <a:alpha val="43137"/>
                  </a:srgbClr>
                </a:outerShdw>
              </a:effectLst>
            </a:rPr>
            <a:t>Criterio 3/14</a:t>
          </a:r>
        </a:p>
        <a:p>
          <a:pPr marL="0" lvl="0" indent="0" algn="ctr" defTabSz="889000">
            <a:lnSpc>
              <a:spcPct val="90000"/>
            </a:lnSpc>
            <a:spcBef>
              <a:spcPct val="0"/>
            </a:spcBef>
            <a:spcAft>
              <a:spcPct val="35000"/>
            </a:spcAft>
            <a:buNone/>
          </a:pPr>
          <a:r>
            <a:rPr lang="es-MX" sz="2000" b="1" kern="1200" dirty="0">
              <a:effectLst>
                <a:outerShdw blurRad="38100" dist="38100" dir="2700000" algn="tl">
                  <a:srgbClr val="000000">
                    <a:alpha val="43137"/>
                  </a:srgbClr>
                </a:outerShdw>
              </a:effectLst>
            </a:rPr>
            <a:t>Número de empleado, si se integra con datos personales del trabajador</a:t>
          </a:r>
        </a:p>
      </dsp:txBody>
      <dsp:txXfrm rot="10800000">
        <a:off x="0" y="3250219"/>
        <a:ext cx="4572000" cy="1950132"/>
      </dsp:txXfrm>
    </dsp:sp>
    <dsp:sp modelId="{1B056A70-31A5-4459-B269-27C78873BAED}">
      <dsp:nvSpPr>
        <dsp:cNvPr id="0" name=""/>
        <dsp:cNvSpPr/>
      </dsp:nvSpPr>
      <dsp:spPr>
        <a:xfrm rot="5400000">
          <a:off x="5557912" y="1614264"/>
          <a:ext cx="2600176" cy="4572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MX" sz="2000" b="1" kern="1200" dirty="0">
              <a:effectLst>
                <a:outerShdw blurRad="38100" dist="38100" dir="2700000" algn="tl">
                  <a:srgbClr val="000000">
                    <a:alpha val="43137"/>
                  </a:srgbClr>
                </a:outerShdw>
              </a:effectLst>
            </a:rPr>
            <a:t>o permite acceder a éstos sin necesidad de una contraseña, constituye información confidencial</a:t>
          </a:r>
          <a:endParaRPr lang="es-MX" sz="2000" kern="1200" dirty="0"/>
        </a:p>
      </dsp:txBody>
      <dsp:txXfrm rot="-5400000">
        <a:off x="4571999" y="3250220"/>
        <a:ext cx="4572000" cy="1950132"/>
      </dsp:txXfrm>
    </dsp:sp>
    <dsp:sp modelId="{2C8480EA-B6B6-4460-B4F4-735A980D9135}">
      <dsp:nvSpPr>
        <dsp:cNvPr id="0" name=""/>
        <dsp:cNvSpPr/>
      </dsp:nvSpPr>
      <dsp:spPr>
        <a:xfrm>
          <a:off x="3200399" y="1950132"/>
          <a:ext cx="2743200" cy="1300088"/>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b="1" kern="1200" dirty="0">
              <a:effectLst>
                <a:outerShdw blurRad="38100" dist="38100" dir="2700000" algn="tl">
                  <a:srgbClr val="000000">
                    <a:alpha val="43137"/>
                  </a:srgbClr>
                </a:outerShdw>
              </a:effectLst>
            </a:rPr>
            <a:t>Servidores públicos</a:t>
          </a:r>
        </a:p>
      </dsp:txBody>
      <dsp:txXfrm>
        <a:off x="3263864" y="2013597"/>
        <a:ext cx="2616270" cy="11731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48B30-515E-4FC0-A199-2FA1F203A8B5}">
      <dsp:nvSpPr>
        <dsp:cNvPr id="0" name=""/>
        <dsp:cNvSpPr/>
      </dsp:nvSpPr>
      <dsp:spPr>
        <a:xfrm>
          <a:off x="616444" y="0"/>
          <a:ext cx="6986367" cy="3976464"/>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ACBC82-D426-44E7-9E8E-15E696B54B59}">
      <dsp:nvSpPr>
        <dsp:cNvPr id="0" name=""/>
        <dsp:cNvSpPr/>
      </dsp:nvSpPr>
      <dsp:spPr>
        <a:xfrm>
          <a:off x="3611" y="1192939"/>
          <a:ext cx="1579236" cy="159058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Comité de Transparencia (tres meses antes del vencimiento)</a:t>
          </a:r>
        </a:p>
      </dsp:txBody>
      <dsp:txXfrm>
        <a:off x="80703" y="1270031"/>
        <a:ext cx="1425052" cy="1436401"/>
      </dsp:txXfrm>
    </dsp:sp>
    <dsp:sp modelId="{2DBC850F-2176-4986-9013-4D01B331B7E4}">
      <dsp:nvSpPr>
        <dsp:cNvPr id="0" name=""/>
        <dsp:cNvSpPr/>
      </dsp:nvSpPr>
      <dsp:spPr>
        <a:xfrm>
          <a:off x="1661810" y="1192939"/>
          <a:ext cx="1579236" cy="1590585"/>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Organismo Garante resuelve dentro de 60 días</a:t>
          </a:r>
        </a:p>
      </dsp:txBody>
      <dsp:txXfrm>
        <a:off x="1738902" y="1270031"/>
        <a:ext cx="1425052" cy="1436401"/>
      </dsp:txXfrm>
    </dsp:sp>
    <dsp:sp modelId="{B8C2CFA2-98AA-417D-812A-315E77C05D6D}">
      <dsp:nvSpPr>
        <dsp:cNvPr id="0" name=""/>
        <dsp:cNvSpPr/>
      </dsp:nvSpPr>
      <dsp:spPr>
        <a:xfrm>
          <a:off x="3320009" y="1192939"/>
          <a:ext cx="1579236" cy="1590585"/>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OG puede requerir al CT  información adicional</a:t>
          </a:r>
        </a:p>
        <a:p>
          <a:pPr marL="0" lvl="0" indent="0" algn="ctr" defTabSz="622300">
            <a:lnSpc>
              <a:spcPct val="90000"/>
            </a:lnSpc>
            <a:spcBef>
              <a:spcPct val="0"/>
            </a:spcBef>
            <a:spcAft>
              <a:spcPct val="35000"/>
            </a:spcAft>
            <a:buNone/>
          </a:pPr>
          <a:r>
            <a:rPr lang="es-MX" sz="1400" kern="1200" dirty="0"/>
            <a:t>(PNT)</a:t>
          </a:r>
        </a:p>
      </dsp:txBody>
      <dsp:txXfrm>
        <a:off x="3397101" y="1270031"/>
        <a:ext cx="1425052" cy="1436401"/>
      </dsp:txXfrm>
    </dsp:sp>
    <dsp:sp modelId="{688E5467-4476-4C4E-AB07-D4F56B81E4E9}">
      <dsp:nvSpPr>
        <dsp:cNvPr id="0" name=""/>
        <dsp:cNvSpPr/>
      </dsp:nvSpPr>
      <dsp:spPr>
        <a:xfrm>
          <a:off x="4978208" y="1192939"/>
          <a:ext cx="1579236" cy="1590585"/>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CT tiene 5 días para contestar  en</a:t>
          </a:r>
        </a:p>
        <a:p>
          <a:pPr marL="0" lvl="0" indent="0" algn="ctr" defTabSz="622300">
            <a:lnSpc>
              <a:spcPct val="90000"/>
            </a:lnSpc>
            <a:spcBef>
              <a:spcPct val="0"/>
            </a:spcBef>
            <a:spcAft>
              <a:spcPct val="35000"/>
            </a:spcAft>
            <a:buNone/>
          </a:pPr>
          <a:r>
            <a:rPr lang="es-MX" sz="1400" kern="1200" dirty="0"/>
            <a:t>PNT (suspende el plazo de 60 días)</a:t>
          </a:r>
        </a:p>
      </dsp:txBody>
      <dsp:txXfrm>
        <a:off x="5055300" y="1270031"/>
        <a:ext cx="1425052" cy="1436401"/>
      </dsp:txXfrm>
    </dsp:sp>
    <dsp:sp modelId="{1F05040B-8F68-41A4-B0E4-E191507D6C73}">
      <dsp:nvSpPr>
        <dsp:cNvPr id="0" name=""/>
        <dsp:cNvSpPr/>
      </dsp:nvSpPr>
      <dsp:spPr>
        <a:xfrm>
          <a:off x="6636407" y="1192939"/>
          <a:ext cx="1579236" cy="159058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OG aprueba o niega (falta de respuesta es afirmativa ficta)</a:t>
          </a:r>
        </a:p>
      </dsp:txBody>
      <dsp:txXfrm>
        <a:off x="6713499" y="1270031"/>
        <a:ext cx="1425052" cy="1436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E30DC-672D-4237-928D-958ECF2B7253}">
      <dsp:nvSpPr>
        <dsp:cNvPr id="0" name=""/>
        <dsp:cNvSpPr/>
      </dsp:nvSpPr>
      <dsp:spPr>
        <a:xfrm>
          <a:off x="2332670" y="2320032"/>
          <a:ext cx="577208" cy="1436501"/>
        </a:xfrm>
        <a:custGeom>
          <a:avLst/>
          <a:gdLst/>
          <a:ahLst/>
          <a:cxnLst/>
          <a:rect l="0" t="0" r="0" b="0"/>
          <a:pathLst>
            <a:path>
              <a:moveTo>
                <a:pt x="0" y="0"/>
              </a:moveTo>
              <a:lnTo>
                <a:pt x="288604" y="0"/>
              </a:lnTo>
              <a:lnTo>
                <a:pt x="288604" y="1436501"/>
              </a:lnTo>
              <a:lnTo>
                <a:pt x="577208" y="1436501"/>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582571" y="2999579"/>
        <a:ext cx="77406" cy="77406"/>
      </dsp:txXfrm>
    </dsp:sp>
    <dsp:sp modelId="{2A1738BE-9870-4A4C-94B1-9C4BD5786D69}">
      <dsp:nvSpPr>
        <dsp:cNvPr id="0" name=""/>
        <dsp:cNvSpPr/>
      </dsp:nvSpPr>
      <dsp:spPr>
        <a:xfrm>
          <a:off x="2332670" y="2274312"/>
          <a:ext cx="577208" cy="91440"/>
        </a:xfrm>
        <a:custGeom>
          <a:avLst/>
          <a:gdLst/>
          <a:ahLst/>
          <a:cxnLst/>
          <a:rect l="0" t="0" r="0" b="0"/>
          <a:pathLst>
            <a:path>
              <a:moveTo>
                <a:pt x="0" y="45720"/>
              </a:moveTo>
              <a:lnTo>
                <a:pt x="288604" y="45720"/>
              </a:lnTo>
              <a:lnTo>
                <a:pt x="288604" y="96577"/>
              </a:lnTo>
              <a:lnTo>
                <a:pt x="577208" y="96577"/>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606788" y="2305545"/>
        <a:ext cx="28972" cy="28972"/>
      </dsp:txXfrm>
    </dsp:sp>
    <dsp:sp modelId="{C0AE2C1B-8F0E-49EA-91C0-7E81EAF9780B}">
      <dsp:nvSpPr>
        <dsp:cNvPr id="0" name=""/>
        <dsp:cNvSpPr/>
      </dsp:nvSpPr>
      <dsp:spPr>
        <a:xfrm>
          <a:off x="2332670" y="934388"/>
          <a:ext cx="577208" cy="1385643"/>
        </a:xfrm>
        <a:custGeom>
          <a:avLst/>
          <a:gdLst/>
          <a:ahLst/>
          <a:cxnLst/>
          <a:rect l="0" t="0" r="0" b="0"/>
          <a:pathLst>
            <a:path>
              <a:moveTo>
                <a:pt x="0" y="1385643"/>
              </a:moveTo>
              <a:lnTo>
                <a:pt x="288604" y="1385643"/>
              </a:lnTo>
              <a:lnTo>
                <a:pt x="288604" y="0"/>
              </a:lnTo>
              <a:lnTo>
                <a:pt x="577208" y="0"/>
              </a:lnTo>
            </a:path>
          </a:pathLst>
        </a:cu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583748" y="1589683"/>
        <a:ext cx="75052" cy="75052"/>
      </dsp:txXfrm>
    </dsp:sp>
    <dsp:sp modelId="{C249AA43-B67E-4011-BB2D-D0CFCEC10EAC}">
      <dsp:nvSpPr>
        <dsp:cNvPr id="0" name=""/>
        <dsp:cNvSpPr/>
      </dsp:nvSpPr>
      <dsp:spPr>
        <a:xfrm rot="16200000">
          <a:off x="-422778" y="1880086"/>
          <a:ext cx="4631005" cy="879891"/>
        </a:xfrm>
        <a:prstGeom prst="rect">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MX" sz="3000" kern="1200" dirty="0"/>
            <a:t>MOMENTOS PARA CLASIFICAR</a:t>
          </a:r>
        </a:p>
      </dsp:txBody>
      <dsp:txXfrm>
        <a:off x="-422778" y="1880086"/>
        <a:ext cx="4631005" cy="879891"/>
      </dsp:txXfrm>
    </dsp:sp>
    <dsp:sp modelId="{28A142B2-A8D1-45E3-B7F7-9AA47326BA59}">
      <dsp:nvSpPr>
        <dsp:cNvPr id="0" name=""/>
        <dsp:cNvSpPr/>
      </dsp:nvSpPr>
      <dsp:spPr>
        <a:xfrm>
          <a:off x="2909878" y="293691"/>
          <a:ext cx="3422182" cy="1281394"/>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tx1"/>
              </a:solidFill>
              <a:effectLst/>
            </a:rPr>
            <a:t>Se reciba una solicitud de acceso a la información.</a:t>
          </a:r>
        </a:p>
      </dsp:txBody>
      <dsp:txXfrm>
        <a:off x="2909878" y="293691"/>
        <a:ext cx="3422182" cy="1281394"/>
      </dsp:txXfrm>
    </dsp:sp>
    <dsp:sp modelId="{A7AA851D-5659-4A92-B014-40DF8C995CDE}">
      <dsp:nvSpPr>
        <dsp:cNvPr id="0" name=""/>
        <dsp:cNvSpPr/>
      </dsp:nvSpPr>
      <dsp:spPr>
        <a:xfrm>
          <a:off x="2909878" y="1795058"/>
          <a:ext cx="3422182" cy="1151663"/>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chemeClr val="tx1"/>
              </a:solidFill>
              <a:effectLst/>
            </a:rPr>
            <a:t>Se determine mediante resolución de autoridad competente.</a:t>
          </a:r>
        </a:p>
      </dsp:txBody>
      <dsp:txXfrm>
        <a:off x="2909878" y="1795058"/>
        <a:ext cx="3422182" cy="1151663"/>
      </dsp:txXfrm>
    </dsp:sp>
    <dsp:sp modelId="{43969A17-4B37-4D18-B0DD-E1EBBAB6F5F0}">
      <dsp:nvSpPr>
        <dsp:cNvPr id="0" name=""/>
        <dsp:cNvSpPr/>
      </dsp:nvSpPr>
      <dsp:spPr>
        <a:xfrm>
          <a:off x="2909878" y="3166694"/>
          <a:ext cx="3565936" cy="1179678"/>
        </a:xfrm>
        <a:prstGeom prst="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chemeClr val="tx1"/>
              </a:solidFill>
              <a:effectLst/>
            </a:rPr>
            <a:t>Se generen versiones públicas para dar cumplimiento a las obligaciones de transparencia previstas en la Ley General.</a:t>
          </a:r>
        </a:p>
      </dsp:txBody>
      <dsp:txXfrm>
        <a:off x="2909878" y="3166694"/>
        <a:ext cx="3565936" cy="11796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0F71A-0672-4516-B2D3-3F16F8850A32}">
      <dsp:nvSpPr>
        <dsp:cNvPr id="0" name=""/>
        <dsp:cNvSpPr/>
      </dsp:nvSpPr>
      <dsp:spPr>
        <a:xfrm>
          <a:off x="830469" y="0"/>
          <a:ext cx="3066002" cy="2680071"/>
        </a:xfrm>
        <a:prstGeom prst="rightArrow">
          <a:avLst>
            <a:gd name="adj1" fmla="val 70000"/>
            <a:gd name="adj2" fmla="val 50000"/>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Elaborará un índice de los Expedientes clasificados como reservados.</a:t>
          </a:r>
        </a:p>
        <a:p>
          <a:pPr marL="114300" lvl="1" indent="-114300" algn="l" defTabSz="622300">
            <a:lnSpc>
              <a:spcPct val="90000"/>
            </a:lnSpc>
            <a:spcBef>
              <a:spcPct val="0"/>
            </a:spcBef>
            <a:spcAft>
              <a:spcPct val="15000"/>
            </a:spcAft>
            <a:buChar char="•"/>
          </a:pPr>
          <a:r>
            <a:rPr lang="es-MX" sz="1400" kern="1200" dirty="0"/>
            <a:t>Por Área responsable de la información y tema.</a:t>
          </a:r>
        </a:p>
      </dsp:txBody>
      <dsp:txXfrm>
        <a:off x="1596969" y="402011"/>
        <a:ext cx="1494676" cy="1876049"/>
      </dsp:txXfrm>
    </dsp:sp>
    <dsp:sp modelId="{B89C59FA-06EE-45DF-97DC-4E219012AC15}">
      <dsp:nvSpPr>
        <dsp:cNvPr id="0" name=""/>
        <dsp:cNvSpPr/>
      </dsp:nvSpPr>
      <dsp:spPr>
        <a:xfrm>
          <a:off x="63968" y="573535"/>
          <a:ext cx="1533001" cy="153300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1" kern="1200" dirty="0">
              <a:effectLst>
                <a:outerShdw blurRad="38100" dist="38100" dir="2700000" algn="tl">
                  <a:srgbClr val="000000">
                    <a:alpha val="43137"/>
                  </a:srgbClr>
                </a:outerShdw>
              </a:effectLst>
            </a:rPr>
            <a:t>Cada área  del sujeto obligado</a:t>
          </a:r>
        </a:p>
      </dsp:txBody>
      <dsp:txXfrm>
        <a:off x="288471" y="798038"/>
        <a:ext cx="1083995" cy="1083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2E1B7-E217-4838-90A5-61DB66B84091}">
      <dsp:nvSpPr>
        <dsp:cNvPr id="0" name=""/>
        <dsp:cNvSpPr/>
      </dsp:nvSpPr>
      <dsp:spPr>
        <a:xfrm rot="5400000">
          <a:off x="569343" y="1322346"/>
          <a:ext cx="1169501" cy="1331436"/>
        </a:xfrm>
        <a:prstGeom prst="bentUpArrow">
          <a:avLst>
            <a:gd name="adj1" fmla="val 32840"/>
            <a:gd name="adj2" fmla="val 25000"/>
            <a:gd name="adj3" fmla="val 3578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3B85B8-93CA-4BD7-9EF1-C3A21F0F5749}">
      <dsp:nvSpPr>
        <dsp:cNvPr id="0" name=""/>
        <dsp:cNvSpPr/>
      </dsp:nvSpPr>
      <dsp:spPr>
        <a:xfrm>
          <a:off x="259496" y="25930"/>
          <a:ext cx="1968752" cy="1378062"/>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Primeros diez días hábiles de enero y julio</a:t>
          </a:r>
        </a:p>
      </dsp:txBody>
      <dsp:txXfrm>
        <a:off x="326780" y="93214"/>
        <a:ext cx="1834184" cy="1243494"/>
      </dsp:txXfrm>
    </dsp:sp>
    <dsp:sp modelId="{41B9A6F8-F9D9-48F3-A9FA-51563691C53B}">
      <dsp:nvSpPr>
        <dsp:cNvPr id="0" name=""/>
        <dsp:cNvSpPr/>
      </dsp:nvSpPr>
      <dsp:spPr>
        <a:xfrm>
          <a:off x="2386615" y="172619"/>
          <a:ext cx="3609719"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Titulares áreas envían índice de expedientes reservados al Comité de Transparencia</a:t>
          </a:r>
        </a:p>
      </dsp:txBody>
      <dsp:txXfrm>
        <a:off x="2386615" y="172619"/>
        <a:ext cx="3609719" cy="1113811"/>
      </dsp:txXfrm>
    </dsp:sp>
    <dsp:sp modelId="{C5858ED6-8E2F-4CF4-8224-3403B043E049}">
      <dsp:nvSpPr>
        <dsp:cNvPr id="0" name=""/>
        <dsp:cNvSpPr/>
      </dsp:nvSpPr>
      <dsp:spPr>
        <a:xfrm rot="5400000">
          <a:off x="2724329" y="2870366"/>
          <a:ext cx="1169501" cy="1331436"/>
        </a:xfrm>
        <a:prstGeom prst="bentUpArrow">
          <a:avLst>
            <a:gd name="adj1" fmla="val 32840"/>
            <a:gd name="adj2" fmla="val 25000"/>
            <a:gd name="adj3" fmla="val 35780"/>
          </a:avLst>
        </a:prstGeom>
        <a:solidFill>
          <a:schemeClr val="accent4">
            <a:tint val="50000"/>
            <a:hueOff val="-3925392"/>
            <a:satOff val="19763"/>
            <a:lumOff val="12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8C11ED-0813-4858-AA01-D40C354B790C}">
      <dsp:nvSpPr>
        <dsp:cNvPr id="0" name=""/>
        <dsp:cNvSpPr/>
      </dsp:nvSpPr>
      <dsp:spPr>
        <a:xfrm>
          <a:off x="2414482" y="1573950"/>
          <a:ext cx="1968752" cy="1378062"/>
        </a:xfrm>
        <a:prstGeom prst="roundRect">
          <a:avLst>
            <a:gd name="adj" fmla="val 1667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Diez días hábiles </a:t>
          </a:r>
        </a:p>
      </dsp:txBody>
      <dsp:txXfrm>
        <a:off x="2481766" y="1641234"/>
        <a:ext cx="1834184" cy="1243494"/>
      </dsp:txXfrm>
    </dsp:sp>
    <dsp:sp modelId="{B341BCBE-E1BB-45B0-BA12-08089A4AB616}">
      <dsp:nvSpPr>
        <dsp:cNvPr id="0" name=""/>
        <dsp:cNvSpPr/>
      </dsp:nvSpPr>
      <dsp:spPr>
        <a:xfrm>
          <a:off x="4383234" y="1705379"/>
          <a:ext cx="1431882"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Aprobación Comité de Transparencia, o afirmativa ficta</a:t>
          </a:r>
        </a:p>
      </dsp:txBody>
      <dsp:txXfrm>
        <a:off x="4383234" y="1705379"/>
        <a:ext cx="1431882" cy="1113811"/>
      </dsp:txXfrm>
    </dsp:sp>
    <dsp:sp modelId="{3CBB1E4E-E3D2-425A-99FA-327C995612A8}">
      <dsp:nvSpPr>
        <dsp:cNvPr id="0" name=""/>
        <dsp:cNvSpPr/>
      </dsp:nvSpPr>
      <dsp:spPr>
        <a:xfrm>
          <a:off x="4569468" y="3121969"/>
          <a:ext cx="1968752" cy="1378062"/>
        </a:xfrm>
        <a:prstGeom prst="roundRect">
          <a:avLst>
            <a:gd name="adj" fmla="val 166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dirty="0"/>
            <a:t>Cinco días hábiles</a:t>
          </a:r>
        </a:p>
      </dsp:txBody>
      <dsp:txXfrm>
        <a:off x="4636752" y="3189253"/>
        <a:ext cx="1834184" cy="1243494"/>
      </dsp:txXfrm>
    </dsp:sp>
    <dsp:sp modelId="{0F315E60-D6AE-4F24-B22B-008E0484C89E}">
      <dsp:nvSpPr>
        <dsp:cNvPr id="0" name=""/>
        <dsp:cNvSpPr/>
      </dsp:nvSpPr>
      <dsp:spPr>
        <a:xfrm>
          <a:off x="6538220" y="3253399"/>
          <a:ext cx="1431882" cy="1113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a:t>Área remite modificaciones o envía el mismo índice justificado</a:t>
          </a:r>
        </a:p>
      </dsp:txBody>
      <dsp:txXfrm>
        <a:off x="6538220" y="3253399"/>
        <a:ext cx="1431882" cy="11138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9BEF5-4882-4F23-9FD3-0960B94782D0}">
      <dsp:nvSpPr>
        <dsp:cNvPr id="0" name=""/>
        <dsp:cNvSpPr/>
      </dsp:nvSpPr>
      <dsp:spPr>
        <a:xfrm>
          <a:off x="2566" y="836873"/>
          <a:ext cx="2574918" cy="257491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1706" tIns="25400" rIns="141706" bIns="25400" numCol="1" spcCol="1270" anchor="ctr" anchorCtr="0">
          <a:noAutofit/>
        </a:bodyPr>
        <a:lstStyle/>
        <a:p>
          <a:pPr marL="0" lvl="0" indent="0" algn="ctr" defTabSz="889000">
            <a:lnSpc>
              <a:spcPct val="90000"/>
            </a:lnSpc>
            <a:spcBef>
              <a:spcPct val="0"/>
            </a:spcBef>
            <a:spcAft>
              <a:spcPct val="35000"/>
            </a:spcAft>
            <a:buNone/>
          </a:pPr>
          <a:r>
            <a:rPr lang="es-MX" sz="2000" kern="1200" dirty="0"/>
            <a:t>Se </a:t>
          </a:r>
          <a:r>
            <a:rPr lang="es-MX" sz="2000" b="1" u="sng" kern="1200" dirty="0"/>
            <a:t>extingan las causas </a:t>
          </a:r>
          <a:r>
            <a:rPr lang="es-MX" sz="2000" kern="1200" dirty="0"/>
            <a:t>que dieron origen a su clasificación.</a:t>
          </a:r>
        </a:p>
      </dsp:txBody>
      <dsp:txXfrm>
        <a:off x="379654" y="1213961"/>
        <a:ext cx="1820742" cy="1820742"/>
      </dsp:txXfrm>
    </dsp:sp>
    <dsp:sp modelId="{92DB27F4-68E2-4364-B909-F1FCE2B8AAA3}">
      <dsp:nvSpPr>
        <dsp:cNvPr id="0" name=""/>
        <dsp:cNvSpPr/>
      </dsp:nvSpPr>
      <dsp:spPr>
        <a:xfrm>
          <a:off x="2062501" y="836873"/>
          <a:ext cx="2574918" cy="257491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1706" tIns="17780" rIns="141706" bIns="17780" numCol="1" spcCol="1270" anchor="ctr" anchorCtr="0">
          <a:noAutofit/>
        </a:bodyPr>
        <a:lstStyle/>
        <a:p>
          <a:pPr marL="0" lvl="0" indent="0" algn="ctr" defTabSz="622300">
            <a:lnSpc>
              <a:spcPct val="90000"/>
            </a:lnSpc>
            <a:spcBef>
              <a:spcPct val="0"/>
            </a:spcBef>
            <a:spcAft>
              <a:spcPct val="35000"/>
            </a:spcAft>
            <a:buNone/>
          </a:pPr>
          <a:r>
            <a:rPr lang="es-MX" sz="1400" b="1" u="sng" kern="1200" dirty="0"/>
            <a:t>Expire el plazo </a:t>
          </a:r>
          <a:r>
            <a:rPr lang="es-MX" sz="1400" kern="1200" dirty="0"/>
            <a:t>de clasificación, salvo que subsistan las causas que motivaron su reserva.</a:t>
          </a:r>
        </a:p>
      </dsp:txBody>
      <dsp:txXfrm>
        <a:off x="2439589" y="1213961"/>
        <a:ext cx="1820742" cy="1820742"/>
      </dsp:txXfrm>
    </dsp:sp>
    <dsp:sp modelId="{E6FF6355-79AA-447B-8AD0-C6783C57CAF5}">
      <dsp:nvSpPr>
        <dsp:cNvPr id="0" name=""/>
        <dsp:cNvSpPr/>
      </dsp:nvSpPr>
      <dsp:spPr>
        <a:xfrm>
          <a:off x="4122436" y="836873"/>
          <a:ext cx="2574918" cy="2574918"/>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1706" tIns="17780" rIns="141706" bIns="17780" numCol="1" spcCol="1270" anchor="ctr" anchorCtr="0">
          <a:noAutofit/>
        </a:bodyPr>
        <a:lstStyle/>
        <a:p>
          <a:pPr marL="0" lvl="0" indent="0" algn="ctr" defTabSz="622300">
            <a:lnSpc>
              <a:spcPct val="90000"/>
            </a:lnSpc>
            <a:spcBef>
              <a:spcPct val="0"/>
            </a:spcBef>
            <a:spcAft>
              <a:spcPct val="35000"/>
            </a:spcAft>
            <a:buNone/>
          </a:pPr>
          <a:r>
            <a:rPr lang="es-MX" sz="1400" kern="1200" dirty="0"/>
            <a:t>Exista </a:t>
          </a:r>
          <a:r>
            <a:rPr lang="es-MX" sz="1400" b="1" u="sng" kern="1200" dirty="0"/>
            <a:t>resolución</a:t>
          </a:r>
          <a:r>
            <a:rPr lang="es-MX" sz="1400" kern="1200" dirty="0"/>
            <a:t> de una autoridad competente que determine que existe </a:t>
          </a:r>
          <a:r>
            <a:rPr lang="es-MX" sz="1400" b="1" u="sng" kern="1200" dirty="0"/>
            <a:t>una causa de interés público</a:t>
          </a:r>
          <a:r>
            <a:rPr lang="es-MX" sz="1400" kern="1200" dirty="0"/>
            <a:t> que prevalece sobre la reserva de la información.</a:t>
          </a:r>
        </a:p>
      </dsp:txBody>
      <dsp:txXfrm>
        <a:off x="4499524" y="1213961"/>
        <a:ext cx="1820742" cy="1820742"/>
      </dsp:txXfrm>
    </dsp:sp>
    <dsp:sp modelId="{FAA34D9B-0DCD-47C1-AE65-D255FDD9A022}">
      <dsp:nvSpPr>
        <dsp:cNvPr id="0" name=""/>
        <dsp:cNvSpPr/>
      </dsp:nvSpPr>
      <dsp:spPr>
        <a:xfrm>
          <a:off x="6182371" y="836873"/>
          <a:ext cx="2574918" cy="2574918"/>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1706" tIns="17780" rIns="141706" bIns="17780" numCol="1" spcCol="1270" anchor="ctr" anchorCtr="0">
          <a:noAutofit/>
        </a:bodyPr>
        <a:lstStyle/>
        <a:p>
          <a:pPr marL="0" lvl="0" indent="0" algn="ctr" defTabSz="622300">
            <a:lnSpc>
              <a:spcPct val="90000"/>
            </a:lnSpc>
            <a:spcBef>
              <a:spcPct val="0"/>
            </a:spcBef>
            <a:spcAft>
              <a:spcPct val="35000"/>
            </a:spcAft>
            <a:buNone/>
          </a:pPr>
          <a:r>
            <a:rPr lang="es-MX" sz="1400" kern="1200" dirty="0"/>
            <a:t>El </a:t>
          </a:r>
          <a:r>
            <a:rPr lang="es-MX" sz="1400" b="1" u="sng" kern="1200" dirty="0"/>
            <a:t>Comité de Transparencia </a:t>
          </a:r>
          <a:r>
            <a:rPr lang="es-MX" sz="1400" kern="1200" dirty="0"/>
            <a:t>considere pertinente la desclasificación.</a:t>
          </a:r>
        </a:p>
      </dsp:txBody>
      <dsp:txXfrm>
        <a:off x="6559459" y="1213961"/>
        <a:ext cx="1820742" cy="18207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54D6D-63E4-44C9-94E3-B2BB4626236A}">
      <dsp:nvSpPr>
        <dsp:cNvPr id="0" name=""/>
        <dsp:cNvSpPr/>
      </dsp:nvSpPr>
      <dsp:spPr>
        <a:xfrm>
          <a:off x="0" y="0"/>
          <a:ext cx="8748464" cy="1404156"/>
        </a:xfrm>
        <a:prstGeom prst="rect">
          <a:avLst/>
        </a:prstGeom>
        <a:solidFill>
          <a:schemeClr val="accent4">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s-MX" sz="3900" kern="1200" dirty="0"/>
            <a:t>Se considera como información confidencial:</a:t>
          </a:r>
        </a:p>
      </dsp:txBody>
      <dsp:txXfrm>
        <a:off x="0" y="0"/>
        <a:ext cx="8748464" cy="1404156"/>
      </dsp:txXfrm>
    </dsp:sp>
    <dsp:sp modelId="{CCF6377A-3013-46B6-808D-A6A8549BB675}">
      <dsp:nvSpPr>
        <dsp:cNvPr id="0" name=""/>
        <dsp:cNvSpPr/>
      </dsp:nvSpPr>
      <dsp:spPr>
        <a:xfrm>
          <a:off x="4271" y="1404156"/>
          <a:ext cx="2913306" cy="294872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Los datos personales concernientes a una persona identificada o identificable, que requieran el consentimiento de su titular para su difusión.</a:t>
          </a:r>
        </a:p>
      </dsp:txBody>
      <dsp:txXfrm>
        <a:off x="4271" y="1404156"/>
        <a:ext cx="2913306" cy="2948727"/>
      </dsp:txXfrm>
    </dsp:sp>
    <dsp:sp modelId="{85F10201-1A16-441E-A617-83CFB8421C3C}">
      <dsp:nvSpPr>
        <dsp:cNvPr id="0" name=""/>
        <dsp:cNvSpPr/>
      </dsp:nvSpPr>
      <dsp:spPr>
        <a:xfrm>
          <a:off x="2917578" y="1404156"/>
          <a:ext cx="2913306" cy="2948727"/>
        </a:xfrm>
        <a:prstGeom prst="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La que se entregue con tal carácter por los particulares a los sujetos obligados, siempre y cuando tengan el derecho de otorgar con dicho carácter la información, de conformidad con lo dispuesto en las leyes locales o en los Tratados Internacionales de los que el Estado mexicano sea parte.</a:t>
          </a:r>
        </a:p>
      </dsp:txBody>
      <dsp:txXfrm>
        <a:off x="2917578" y="1404156"/>
        <a:ext cx="2913306" cy="2948727"/>
      </dsp:txXfrm>
    </dsp:sp>
    <dsp:sp modelId="{C558C60B-933C-4B5B-B2A1-A9BC38F64318}">
      <dsp:nvSpPr>
        <dsp:cNvPr id="0" name=""/>
        <dsp:cNvSpPr/>
      </dsp:nvSpPr>
      <dsp:spPr>
        <a:xfrm>
          <a:off x="5830885" y="1404156"/>
          <a:ext cx="2913306" cy="2948727"/>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dirty="0"/>
            <a:t>Los secretos </a:t>
          </a:r>
          <a:r>
            <a:rPr lang="es-MX" sz="1800" b="1" kern="1200" dirty="0"/>
            <a:t>bancario, fiduciario, industrial, comercial, fiscal, bursátil y postal</a:t>
          </a:r>
          <a:r>
            <a:rPr lang="es-MX" sz="1800" kern="1200" dirty="0"/>
            <a:t> cuya titularidad corresponde a particulares, sujetos de derecho internacional o a sujetos obligados cuando no involucren el ejercicio de recursos públicos.</a:t>
          </a:r>
        </a:p>
      </dsp:txBody>
      <dsp:txXfrm>
        <a:off x="5830885" y="1404156"/>
        <a:ext cx="2913306" cy="2948727"/>
      </dsp:txXfrm>
    </dsp:sp>
    <dsp:sp modelId="{43DF49A1-A93D-4FDD-ABCD-E386AA34C549}">
      <dsp:nvSpPr>
        <dsp:cNvPr id="0" name=""/>
        <dsp:cNvSpPr/>
      </dsp:nvSpPr>
      <dsp:spPr>
        <a:xfrm>
          <a:off x="0" y="4352883"/>
          <a:ext cx="8748464" cy="327636"/>
        </a:xfrm>
        <a:prstGeom prst="rect">
          <a:avLst/>
        </a:prstGeom>
        <a:solidFill>
          <a:schemeClr val="accent4">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architecture+Icon">
  <dgm:title val="Diseño de arquitectura"/>
  <dgm:desc val="Úselo para mostrar las relaciones jerárquicas que se crean desde abajo hacia arriba. Este diseño funciona bien para mostrar los componentes u objetos de arquitectura basados en otros objeto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599AC-B160-4DB4-B10E-F68296501765}" type="datetimeFigureOut">
              <a:rPr lang="es-MX" smtClean="0"/>
              <a:t>20/06/2019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576E2E-8EA0-4B04-ACC1-B21A552D661E}" type="slidenum">
              <a:rPr lang="es-MX" smtClean="0"/>
              <a:t>‹Nº›</a:t>
            </a:fld>
            <a:endParaRPr lang="es-MX"/>
          </a:p>
        </p:txBody>
      </p:sp>
    </p:spTree>
    <p:extLst>
      <p:ext uri="{BB962C8B-B14F-4D97-AF65-F5344CB8AC3E}">
        <p14:creationId xmlns:p14="http://schemas.microsoft.com/office/powerpoint/2010/main" val="28468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92BA7D8-FBA0-42AB-8D03-F462F40253DF}" type="slidenum">
              <a:rPr lang="es-MX" smtClean="0">
                <a:solidFill>
                  <a:prstClr val="black"/>
                </a:solidFill>
              </a:rPr>
              <a:pPr/>
              <a:t>1</a:t>
            </a:fld>
            <a:endParaRPr lang="es-MX" dirty="0">
              <a:solidFill>
                <a:prstClr val="black"/>
              </a:solidFill>
            </a:endParaRPr>
          </a:p>
        </p:txBody>
      </p:sp>
    </p:spTree>
    <p:extLst>
      <p:ext uri="{BB962C8B-B14F-4D97-AF65-F5344CB8AC3E}">
        <p14:creationId xmlns:p14="http://schemas.microsoft.com/office/powerpoint/2010/main" val="349447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10</a:t>
            </a:fld>
            <a:endParaRPr lang="en-US" dirty="0"/>
          </a:p>
        </p:txBody>
      </p:sp>
    </p:spTree>
    <p:extLst>
      <p:ext uri="{BB962C8B-B14F-4D97-AF65-F5344CB8AC3E}">
        <p14:creationId xmlns:p14="http://schemas.microsoft.com/office/powerpoint/2010/main" val="367684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166623E2-143C-47CF-ACFE-2D7CFB3760A0}" type="slidenum">
              <a:rPr lang="en-US" smtClean="0"/>
              <a:pPr/>
              <a:t>12</a:t>
            </a:fld>
            <a:endParaRPr lang="en-US" dirty="0"/>
          </a:p>
        </p:txBody>
      </p:sp>
    </p:spTree>
    <p:extLst>
      <p:ext uri="{BB962C8B-B14F-4D97-AF65-F5344CB8AC3E}">
        <p14:creationId xmlns:p14="http://schemas.microsoft.com/office/powerpoint/2010/main" val="18707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987FBF59-C925-490F-8D53-83BCF473461E}" type="datetimeFigureOut">
              <a:rPr lang="es-MX" smtClean="0">
                <a:solidFill>
                  <a:prstClr val="black">
                    <a:tint val="75000"/>
                  </a:prstClr>
                </a:solidFill>
              </a:rPr>
              <a:pPr/>
              <a:t>20/06/2019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4D2044-4563-4E12-B2E7-3C920392A2F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163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87FBF59-C925-490F-8D53-83BCF473461E}" type="datetimeFigureOut">
              <a:rPr lang="es-MX" smtClean="0">
                <a:solidFill>
                  <a:prstClr val="black">
                    <a:tint val="75000"/>
                  </a:prstClr>
                </a:solidFill>
              </a:rPr>
              <a:pPr/>
              <a:t>20/06/2019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4D2044-4563-4E12-B2E7-3C920392A2F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44349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87FBF59-C925-490F-8D53-83BCF473461E}" type="datetimeFigureOut">
              <a:rPr lang="es-MX" smtClean="0">
                <a:solidFill>
                  <a:prstClr val="black">
                    <a:tint val="75000"/>
                  </a:prstClr>
                </a:solidFill>
              </a:rPr>
              <a:pPr/>
              <a:t>20/06/2019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4D2044-4563-4E12-B2E7-3C920392A2F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68670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680"/>
          </a:xfrm>
        </p:spPr>
        <p:txBody>
          <a:bodyPr>
            <a:noAutofit/>
          </a:bodyPr>
          <a:lstStyle/>
          <a:p>
            <a:r>
              <a:rPr lang="en-US"/>
              <a:t>Click to edit Master title style</a:t>
            </a:r>
          </a:p>
        </p:txBody>
      </p:sp>
      <p:sp>
        <p:nvSpPr>
          <p:cNvPr id="3" name="Content Placeholder 2"/>
          <p:cNvSpPr>
            <a:spLocks noGrp="1"/>
          </p:cNvSpPr>
          <p:nvPr>
            <p:ph idx="1"/>
          </p:nvPr>
        </p:nvSpPr>
        <p:spPr>
          <a:xfrm>
            <a:off x="457200" y="19050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4FEF1-1C18-40D8-8A9A-AA7FFF43FE2E}" type="datetimeFigureOut">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1E8957-5754-4C19-A51A-9C104D1A0E08}" type="slidenum">
              <a:rPr lang="en-US" smtClean="0"/>
              <a:pPr/>
              <a:t>‹Nº›</a:t>
            </a:fld>
            <a:endParaRPr lang="en-US" dirty="0"/>
          </a:p>
        </p:txBody>
      </p:sp>
      <p:sp>
        <p:nvSpPr>
          <p:cNvPr id="8" name="Text Placeholder 7"/>
          <p:cNvSpPr>
            <a:spLocks noGrp="1"/>
          </p:cNvSpPr>
          <p:nvPr>
            <p:ph type="body" sz="quarter" idx="13"/>
          </p:nvPr>
        </p:nvSpPr>
        <p:spPr>
          <a:xfrm>
            <a:off x="457200" y="1143000"/>
            <a:ext cx="7620000" cy="381000"/>
          </a:xfrm>
        </p:spPr>
        <p:txBody>
          <a:bodyPr>
            <a:noAutofit/>
          </a:bodyPr>
          <a:lstStyle>
            <a:lvl1pPr marL="740664" indent="0">
              <a:spcBef>
                <a:spcPts val="0"/>
              </a:spcBef>
              <a:buFontTx/>
              <a:buNone/>
              <a:defRPr sz="2000" b="1">
                <a:solidFill>
                  <a:schemeClr val="tx2"/>
                </a:solidFill>
              </a:defRPr>
            </a:lvl1pPr>
            <a:lvl2pPr marL="411480" indent="0">
              <a:buFontTx/>
              <a:buNone/>
              <a:defRPr sz="2000" b="1">
                <a:solidFill>
                  <a:schemeClr val="tx2"/>
                </a:solidFill>
              </a:defRPr>
            </a:lvl2pPr>
            <a:lvl3pPr marL="777240" indent="0">
              <a:buFontTx/>
              <a:buNone/>
              <a:defRPr sz="2000" b="1">
                <a:solidFill>
                  <a:schemeClr val="tx2"/>
                </a:solidFill>
              </a:defRPr>
            </a:lvl3pPr>
            <a:lvl4pPr marL="1051560" indent="0">
              <a:buFontTx/>
              <a:buNone/>
              <a:defRPr sz="2000" b="1">
                <a:solidFill>
                  <a:schemeClr val="tx2"/>
                </a:solidFill>
              </a:defRPr>
            </a:lvl4pPr>
            <a:lvl5pPr marL="1325880" indent="0">
              <a:buFontTx/>
              <a:buNone/>
              <a:defRPr sz="2000" b="1">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699816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oLibre">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216488" y="1556792"/>
            <a:ext cx="8748000" cy="4915852"/>
          </a:xfrm>
        </p:spPr>
        <p:txBody>
          <a:bodyPr>
            <a:normAutofit/>
          </a:bodyPr>
          <a:lstStyle>
            <a:lvl1pPr algn="just">
              <a:defRPr sz="2800" baseline="0"/>
            </a:lvl1pPr>
            <a:lvl2pPr>
              <a:defRPr sz="2800"/>
            </a:lvl2pPr>
            <a:lvl3pPr>
              <a:defRPr sz="2800"/>
            </a:lvl3pPr>
            <a:lvl4pPr>
              <a:defRPr sz="2800"/>
            </a:lvl4pPr>
            <a:lvl5pPr>
              <a:defRPr sz="2800"/>
            </a:lvl5pPr>
          </a:lstStyle>
          <a:p>
            <a:pPr lvl="0"/>
            <a:r>
              <a:rPr lang="es-ES" dirty="0"/>
              <a:t>Haga clic para insertar texto </a:t>
            </a:r>
          </a:p>
        </p:txBody>
      </p:sp>
      <p:sp>
        <p:nvSpPr>
          <p:cNvPr id="5" name="1 Marcador de título"/>
          <p:cNvSpPr>
            <a:spLocks noGrp="1"/>
          </p:cNvSpPr>
          <p:nvPr>
            <p:ph type="title" hasCustomPrompt="1"/>
          </p:nvPr>
        </p:nvSpPr>
        <p:spPr>
          <a:xfrm>
            <a:off x="2124488" y="304422"/>
            <a:ext cx="6840000" cy="910800"/>
          </a:xfrm>
          <a:prstGeom prst="rect">
            <a:avLst/>
          </a:prstGeom>
        </p:spPr>
        <p:txBody>
          <a:bodyPr vert="horz" lIns="91440" tIns="45720" rIns="91440" bIns="45720" rtlCol="0" anchor="ctr">
            <a:noAutofit/>
          </a:bodyPr>
          <a:lstStyle>
            <a:lvl1pPr>
              <a:defRPr/>
            </a:lvl1pPr>
          </a:lstStyle>
          <a:p>
            <a:r>
              <a:rPr lang="es-ES" dirty="0"/>
              <a:t>Haga clic para insertar título</a:t>
            </a:r>
            <a:endParaRPr lang="es-MX" dirty="0"/>
          </a:p>
        </p:txBody>
      </p:sp>
    </p:spTree>
    <p:extLst>
      <p:ext uri="{BB962C8B-B14F-4D97-AF65-F5344CB8AC3E}">
        <p14:creationId xmlns:p14="http://schemas.microsoft.com/office/powerpoint/2010/main" val="81788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987FBF59-C925-490F-8D53-83BCF473461E}" type="datetimeFigureOut">
              <a:rPr lang="es-MX" smtClean="0">
                <a:solidFill>
                  <a:prstClr val="black">
                    <a:tint val="75000"/>
                  </a:prstClr>
                </a:solidFill>
              </a:rPr>
              <a:pPr/>
              <a:t>20/06/2019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4D2044-4563-4E12-B2E7-3C920392A2F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97558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87FBF59-C925-490F-8D53-83BCF473461E}" type="datetimeFigureOut">
              <a:rPr lang="es-MX" smtClean="0">
                <a:solidFill>
                  <a:prstClr val="black">
                    <a:tint val="75000"/>
                  </a:prstClr>
                </a:solidFill>
              </a:rPr>
              <a:pPr/>
              <a:t>20/06/2019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D54D2044-4563-4E12-B2E7-3C920392A2F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07425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987FBF59-C925-490F-8D53-83BCF473461E}" type="datetimeFigureOut">
              <a:rPr lang="es-MX" smtClean="0">
                <a:solidFill>
                  <a:prstClr val="black">
                    <a:tint val="75000"/>
                  </a:prstClr>
                </a:solidFill>
              </a:rPr>
              <a:pPr/>
              <a:t>20/06/2019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54D2044-4563-4E12-B2E7-3C920392A2F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0031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987FBF59-C925-490F-8D53-83BCF473461E}" type="datetimeFigureOut">
              <a:rPr lang="es-MX" smtClean="0">
                <a:solidFill>
                  <a:prstClr val="black">
                    <a:tint val="75000"/>
                  </a:prstClr>
                </a:solidFill>
              </a:rPr>
              <a:pPr/>
              <a:t>20/06/2019</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D54D2044-4563-4E12-B2E7-3C920392A2F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41551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987FBF59-C925-490F-8D53-83BCF473461E}" type="datetimeFigureOut">
              <a:rPr lang="es-MX" smtClean="0">
                <a:solidFill>
                  <a:prstClr val="black">
                    <a:tint val="75000"/>
                  </a:prstClr>
                </a:solidFill>
              </a:rPr>
              <a:pPr/>
              <a:t>20/06/2019</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D54D2044-4563-4E12-B2E7-3C920392A2F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0355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87FBF59-C925-490F-8D53-83BCF473461E}" type="datetimeFigureOut">
              <a:rPr lang="es-MX" smtClean="0">
                <a:solidFill>
                  <a:prstClr val="black">
                    <a:tint val="75000"/>
                  </a:prstClr>
                </a:solidFill>
              </a:rPr>
              <a:pPr/>
              <a:t>20/06/2019</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D54D2044-4563-4E12-B2E7-3C920392A2F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02796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87FBF59-C925-490F-8D53-83BCF473461E}" type="datetimeFigureOut">
              <a:rPr lang="es-MX" smtClean="0">
                <a:solidFill>
                  <a:prstClr val="black">
                    <a:tint val="75000"/>
                  </a:prstClr>
                </a:solidFill>
              </a:rPr>
              <a:pPr/>
              <a:t>20/06/2019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54D2044-4563-4E12-B2E7-3C920392A2F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14338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87FBF59-C925-490F-8D53-83BCF473461E}" type="datetimeFigureOut">
              <a:rPr lang="es-MX" smtClean="0">
                <a:solidFill>
                  <a:prstClr val="black">
                    <a:tint val="75000"/>
                  </a:prstClr>
                </a:solidFill>
              </a:rPr>
              <a:pPr/>
              <a:t>20/06/2019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D54D2044-4563-4E12-B2E7-3C920392A2F1}"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611722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15">
            <a:extLst>
              <a:ext uri="{BEBA8EAE-BF5A-486C-A8C5-ECC9F3942E4B}">
                <a14:imgProps xmlns:a14="http://schemas.microsoft.com/office/drawing/2010/main">
                  <a14:imgLayer r:embed="rId16">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3100" y="6530589"/>
            <a:ext cx="9180000" cy="3617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63"/>
          <p:cNvSpPr>
            <a:spLocks noChangeArrowheads="1"/>
          </p:cNvSpPr>
          <p:nvPr userDrawn="1"/>
        </p:nvSpPr>
        <p:spPr bwMode="auto">
          <a:xfrm>
            <a:off x="-3100" y="0"/>
            <a:ext cx="9180000" cy="324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sp>
        <p:nvSpPr>
          <p:cNvPr id="10" name="Rectangle 63"/>
          <p:cNvSpPr>
            <a:spLocks noChangeArrowheads="1"/>
          </p:cNvSpPr>
          <p:nvPr userDrawn="1"/>
        </p:nvSpPr>
        <p:spPr bwMode="auto">
          <a:xfrm>
            <a:off x="-124976" y="8541568"/>
            <a:ext cx="9180000" cy="36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a:noFill/>
            <a:miter lim="800000"/>
            <a:headEnd/>
            <a:tailEnd/>
          </a:ln>
          <a:effectLst/>
        </p:spPr>
        <p:txBody>
          <a:bodyPr wrap="none" anchor="ctr"/>
          <a:lstStyle/>
          <a:p>
            <a:pPr>
              <a:defRPr/>
            </a:pPr>
            <a:endParaRPr lang="es-MX" dirty="0">
              <a:solidFill>
                <a:srgbClr val="7030A0"/>
              </a:solidFill>
            </a:endParaRPr>
          </a:p>
        </p:txBody>
      </p:sp>
      <p:sp>
        <p:nvSpPr>
          <p:cNvPr id="3" name="2 Marcador de texto"/>
          <p:cNvSpPr>
            <a:spLocks noGrp="1"/>
          </p:cNvSpPr>
          <p:nvPr userDrawn="1">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2" name="1 Marcador de título"/>
          <p:cNvSpPr>
            <a:spLocks noGrp="1"/>
          </p:cNvSpPr>
          <p:nvPr userDrawn="1">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MX" dirty="0"/>
          </a:p>
        </p:txBody>
      </p:sp>
      <p:sp>
        <p:nvSpPr>
          <p:cNvPr id="4" name="3 Marcador de fecha"/>
          <p:cNvSpPr>
            <a:spLocks noGrp="1"/>
          </p:cNvSpPr>
          <p:nvPr userDrawn="1">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FBF59-C925-490F-8D53-83BCF473461E}" type="datetimeFigureOut">
              <a:rPr lang="es-MX" smtClean="0">
                <a:solidFill>
                  <a:prstClr val="black">
                    <a:tint val="75000"/>
                  </a:prstClr>
                </a:solidFill>
              </a:rPr>
              <a:pPr/>
              <a:t>20/06/2019</a:t>
            </a:fld>
            <a:endParaRPr lang="es-MX">
              <a:solidFill>
                <a:prstClr val="black">
                  <a:tint val="75000"/>
                </a:prstClr>
              </a:solidFill>
            </a:endParaRPr>
          </a:p>
        </p:txBody>
      </p:sp>
      <p:sp>
        <p:nvSpPr>
          <p:cNvPr id="5" name="4 Marcador de pie de página"/>
          <p:cNvSpPr>
            <a:spLocks noGrp="1"/>
          </p:cNvSpPr>
          <p:nvPr userDrawn="1">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userDrawn="1">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D2044-4563-4E12-B2E7-3C920392A2F1}" type="slidenum">
              <a:rPr lang="es-MX" smtClean="0">
                <a:solidFill>
                  <a:prstClr val="black">
                    <a:tint val="75000"/>
                  </a:prstClr>
                </a:solidFill>
              </a:rPr>
              <a:pPr/>
              <a:t>‹Nº›</a:t>
            </a:fld>
            <a:endParaRPr lang="es-MX">
              <a:solidFill>
                <a:prstClr val="black">
                  <a:tint val="75000"/>
                </a:prstClr>
              </a:solidFill>
            </a:endParaRPr>
          </a:p>
        </p:txBody>
      </p:sp>
      <p:pic>
        <p:nvPicPr>
          <p:cNvPr id="2050" name="Picture 2" descr="C:\Users\tania.delapazperez\AppData\Local\Microsoft\Windows\Temporary Internet Files\Content.Outlook\CFWE13ES\Logo-inai_28abr2015_texto1 (5).jpg"/>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t="7837" b="13482"/>
          <a:stretch/>
        </p:blipFill>
        <p:spPr bwMode="auto">
          <a:xfrm>
            <a:off x="7020272" y="350640"/>
            <a:ext cx="2101907" cy="127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525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5.xml"/><Relationship Id="rId7" Type="http://schemas.openxmlformats.org/officeDocument/2006/relationships/image" Target="../media/image16.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6.xml"/><Relationship Id="rId7" Type="http://schemas.openxmlformats.org/officeDocument/2006/relationships/image" Target="../media/image19.jpe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8.xml"/><Relationship Id="rId7" Type="http://schemas.openxmlformats.org/officeDocument/2006/relationships/image" Target="../media/image21.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10" Type="http://schemas.openxmlformats.org/officeDocument/2006/relationships/image" Target="../media/image24.gif"/><Relationship Id="rId4" Type="http://schemas.openxmlformats.org/officeDocument/2006/relationships/diagramQuickStyle" Target="../diagrams/quickStyle8.xml"/><Relationship Id="rId9" Type="http://schemas.openxmlformats.org/officeDocument/2006/relationships/image" Target="../media/image23.gif"/></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8.gif"/><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12.xml"/><Relationship Id="rId7" Type="http://schemas.openxmlformats.org/officeDocument/2006/relationships/image" Target="../media/image29.pn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10" Type="http://schemas.openxmlformats.org/officeDocument/2006/relationships/image" Target="../media/image32.png"/><Relationship Id="rId4" Type="http://schemas.openxmlformats.org/officeDocument/2006/relationships/diagramQuickStyle" Target="../diagrams/quickStyle12.xml"/><Relationship Id="rId9" Type="http://schemas.openxmlformats.org/officeDocument/2006/relationships/image" Target="../media/image31.png"/></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13.xml"/><Relationship Id="rId7" Type="http://schemas.openxmlformats.org/officeDocument/2006/relationships/image" Target="../media/image33.gif"/><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1.wmf"/><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42.png"/><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43.jpeg"/><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46.wmf"/><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47.jpeg"/><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50.jpeg"/><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6.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51.gif"/><Relationship Id="rId2" Type="http://schemas.openxmlformats.org/officeDocument/2006/relationships/diagramData" Target="../diagrams/data22.xml"/><Relationship Id="rId1" Type="http://schemas.openxmlformats.org/officeDocument/2006/relationships/slideLayout" Target="../slideLayouts/slideLayout6.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52.jpeg"/><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53.jpeg"/><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6.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6.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3.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611560" y="1988840"/>
            <a:ext cx="7772400" cy="2882751"/>
          </a:xfrm>
        </p:spPr>
        <p:txBody>
          <a:bodyPr>
            <a:noAutofit/>
          </a:bodyPr>
          <a:lstStyle/>
          <a:p>
            <a:r>
              <a:rPr lang="es-MX" sz="4800" b="1" dirty="0">
                <a:latin typeface="Arial Black" panose="020B0A04020102020204" pitchFamily="34" charset="0"/>
              </a:rPr>
              <a:t>CLASIFICACIÓN DE LA INFORMACIÓN Y PRUEBA DE DAÑO </a:t>
            </a:r>
            <a:br>
              <a:rPr lang="es-MX" sz="4000" dirty="0">
                <a:latin typeface="Arial Black" panose="020B0A04020102020204" pitchFamily="34" charset="0"/>
              </a:rPr>
            </a:br>
            <a:endParaRPr lang="es-MX" sz="4000" dirty="0">
              <a:latin typeface="Arial Black" panose="020B0A04020102020204" pitchFamily="34" charset="0"/>
              <a:cs typeface="Aharoni" panose="02010803020104030203" pitchFamily="2" charset="-79"/>
            </a:endParaRPr>
          </a:p>
        </p:txBody>
      </p:sp>
      <p:sp>
        <p:nvSpPr>
          <p:cNvPr id="2" name="1 CuadroTexto"/>
          <p:cNvSpPr txBox="1"/>
          <p:nvPr/>
        </p:nvSpPr>
        <p:spPr>
          <a:xfrm>
            <a:off x="7207377" y="5377188"/>
            <a:ext cx="1443665" cy="369332"/>
          </a:xfrm>
          <a:prstGeom prst="rect">
            <a:avLst/>
          </a:prstGeom>
          <a:noFill/>
        </p:spPr>
        <p:txBody>
          <a:bodyPr wrap="none" rtlCol="0">
            <a:spAutoFit/>
          </a:bodyPr>
          <a:lstStyle/>
          <a:p>
            <a:pPr algn="r"/>
            <a:r>
              <a:rPr lang="es-MX" dirty="0">
                <a:latin typeface="Arial Black" panose="020B0A04020102020204" pitchFamily="34" charset="0"/>
              </a:rPr>
              <a:t>abril 2019</a:t>
            </a:r>
          </a:p>
        </p:txBody>
      </p:sp>
    </p:spTree>
    <p:extLst>
      <p:ext uri="{BB962C8B-B14F-4D97-AF65-F5344CB8AC3E}">
        <p14:creationId xmlns:p14="http://schemas.microsoft.com/office/powerpoint/2010/main" val="2456717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892314"/>
            <a:ext cx="5346594" cy="1323439"/>
          </a:xfrm>
          <a:prstGeom prst="rect">
            <a:avLst/>
          </a:prstGeom>
          <a:noFill/>
        </p:spPr>
        <p:txBody>
          <a:bodyPr wrap="square" rtlCol="0">
            <a:spAutoFit/>
          </a:bodyPr>
          <a:lstStyle/>
          <a:p>
            <a:pPr algn="r"/>
            <a:r>
              <a:rPr lang="es-MX" sz="4000" dirty="0">
                <a:solidFill>
                  <a:srgbClr val="FF0000"/>
                </a:solidFill>
              </a:rPr>
              <a:t>Régimen transitorio</a:t>
            </a:r>
          </a:p>
          <a:p>
            <a:pPr algn="r"/>
            <a:r>
              <a:rPr lang="es-MX" sz="4000" dirty="0">
                <a:solidFill>
                  <a:srgbClr val="FF0000"/>
                </a:solidFill>
              </a:rPr>
              <a:t>Clasificación </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1125016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4654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6 Título"/>
          <p:cNvSpPr txBox="1">
            <a:spLocks noGrp="1"/>
          </p:cNvSpPr>
          <p:nvPr>
            <p:ph type="title"/>
          </p:nvPr>
        </p:nvSpPr>
        <p:spPr>
          <a:xfrm>
            <a:off x="-412097" y="600730"/>
            <a:ext cx="8229600" cy="646331"/>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Comparativo</a:t>
            </a:r>
            <a:endParaRPr lang="es-MX" sz="3600" dirty="0"/>
          </a:p>
        </p:txBody>
      </p:sp>
      <p:graphicFrame>
        <p:nvGraphicFramePr>
          <p:cNvPr id="5" name="4 Diagrama"/>
          <p:cNvGraphicFramePr/>
          <p:nvPr>
            <p:extLst>
              <p:ext uri="{D42A27DB-BD31-4B8C-83A1-F6EECF244321}">
                <p14:modId xmlns:p14="http://schemas.microsoft.com/office/powerpoint/2010/main" val="203868053"/>
              </p:ext>
            </p:extLst>
          </p:nvPr>
        </p:nvGraphicFramePr>
        <p:xfrm>
          <a:off x="323528" y="1628800"/>
          <a:ext cx="8424936" cy="4784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072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3633" y="548681"/>
            <a:ext cx="5880535" cy="1080120"/>
          </a:xfrm>
          <a:prstGeom prst="rect">
            <a:avLst/>
          </a:prstGeom>
        </p:spPr>
        <p:txBody>
          <a:bodyPr vert="horz" lIns="91440" tIns="45720" rIns="91440" bIns="45720" rtlCol="0" anchor="ctr">
            <a:noAutofit/>
          </a:bodyPr>
          <a:lstStyle/>
          <a:p>
            <a:pPr algn="just">
              <a:spcBef>
                <a:spcPct val="0"/>
              </a:spcBef>
            </a:pPr>
            <a:r>
              <a:rPr lang="es-MX" sz="2400" b="1" spc="-100" dirty="0">
                <a:solidFill>
                  <a:srgbClr val="6C5578"/>
                </a:solidFill>
                <a:latin typeface="+mj-lt"/>
                <a:ea typeface="+mj-ea"/>
                <a:cs typeface="+mj-cs"/>
              </a:rPr>
              <a:t>Disposiciones generales en materia de clasificación de la información</a:t>
            </a:r>
            <a:endParaRPr lang="es-ES" sz="2400" b="1" spc="-100" dirty="0">
              <a:solidFill>
                <a:srgbClr val="6C5578"/>
              </a:solidFill>
              <a:latin typeface="+mj-lt"/>
              <a:ea typeface="+mj-ea"/>
              <a:cs typeface="+mj-cs"/>
            </a:endParaRPr>
          </a:p>
        </p:txBody>
      </p:sp>
      <p:sp>
        <p:nvSpPr>
          <p:cNvPr id="5" name="4 Rectángulo"/>
          <p:cNvSpPr/>
          <p:nvPr/>
        </p:nvSpPr>
        <p:spPr>
          <a:xfrm>
            <a:off x="611560" y="1895693"/>
            <a:ext cx="4104456" cy="1815882"/>
          </a:xfrm>
          <a:prstGeom prst="rect">
            <a:avLst/>
          </a:prstGeom>
          <a:solidFill>
            <a:srgbClr val="5F147C"/>
          </a:solidFill>
        </p:spPr>
        <p:style>
          <a:lnRef idx="0">
            <a:schemeClr val="accent4"/>
          </a:lnRef>
          <a:fillRef idx="3">
            <a:schemeClr val="accent4"/>
          </a:fillRef>
          <a:effectRef idx="3">
            <a:schemeClr val="accent4"/>
          </a:effectRef>
          <a:fontRef idx="minor">
            <a:schemeClr val="lt1"/>
          </a:fontRef>
        </p:style>
        <p:txBody>
          <a:bodyPr wrap="square">
            <a:spAutoFit/>
          </a:bodyPr>
          <a:lstStyle/>
          <a:p>
            <a:pPr lvl="0" algn="just"/>
            <a:r>
              <a:rPr lang="es-MX" sz="2800" b="1" dirty="0"/>
              <a:t>No se pueden emitir acuerdos de clasificación de carácter general ni particular. </a:t>
            </a:r>
            <a:endParaRPr lang="es-MX" sz="2800" dirty="0">
              <a:solidFill>
                <a:schemeClr val="tx1">
                  <a:lumMod val="90000"/>
                  <a:lumOff val="10000"/>
                </a:schemeClr>
              </a:solidFill>
            </a:endParaRPr>
          </a:p>
        </p:txBody>
      </p:sp>
      <p:sp>
        <p:nvSpPr>
          <p:cNvPr id="6" name="5 Rectángulo"/>
          <p:cNvSpPr/>
          <p:nvPr/>
        </p:nvSpPr>
        <p:spPr>
          <a:xfrm>
            <a:off x="2853299" y="4710534"/>
            <a:ext cx="4734419" cy="954107"/>
          </a:xfrm>
          <a:prstGeom prst="rect">
            <a:avLst/>
          </a:prstGeom>
          <a:solidFill>
            <a:srgbClr val="5F147C"/>
          </a:solidFill>
        </p:spPr>
        <p:style>
          <a:lnRef idx="0">
            <a:schemeClr val="accent5"/>
          </a:lnRef>
          <a:fillRef idx="3">
            <a:schemeClr val="accent5"/>
          </a:fillRef>
          <a:effectRef idx="3">
            <a:schemeClr val="accent5"/>
          </a:effectRef>
          <a:fontRef idx="minor">
            <a:schemeClr val="lt1"/>
          </a:fontRef>
        </p:style>
        <p:txBody>
          <a:bodyPr wrap="square">
            <a:spAutoFit/>
          </a:bodyPr>
          <a:lstStyle/>
          <a:p>
            <a:pPr lvl="0" algn="just"/>
            <a:r>
              <a:rPr lang="es-MX" sz="2800" b="1" dirty="0"/>
              <a:t>No se clasifica información antes de que se genere.</a:t>
            </a:r>
            <a:endParaRPr lang="es-MX" sz="2800" dirty="0">
              <a:solidFill>
                <a:schemeClr val="tx1">
                  <a:lumMod val="90000"/>
                  <a:lumOff val="10000"/>
                </a:schemeClr>
              </a:solidFill>
            </a:endParaRPr>
          </a:p>
        </p:txBody>
      </p:sp>
    </p:spTree>
    <p:extLst>
      <p:ext uri="{BB962C8B-B14F-4D97-AF65-F5344CB8AC3E}">
        <p14:creationId xmlns:p14="http://schemas.microsoft.com/office/powerpoint/2010/main" val="254251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504" y="2928934"/>
            <a:ext cx="2143108" cy="461665"/>
          </a:xfrm>
          <a:prstGeom prst="rect">
            <a:avLst/>
          </a:prstGeom>
          <a:noFill/>
        </p:spPr>
        <p:txBody>
          <a:bodyPr>
            <a:spAutoFit/>
          </a:bodyPr>
          <a:lstStyle/>
          <a:p>
            <a:pPr algn="ctr" fontAlgn="auto">
              <a:spcBef>
                <a:spcPts val="0"/>
              </a:spcBef>
              <a:spcAft>
                <a:spcPts val="0"/>
              </a:spcAft>
              <a:defRPr/>
            </a:pPr>
            <a:r>
              <a:rPr lang="es-MX" sz="2400" b="1" dirty="0">
                <a:solidFill>
                  <a:srgbClr val="6C5578"/>
                </a:solidFill>
                <a:effectLst>
                  <a:glow rad="101600">
                    <a:schemeClr val="bg1">
                      <a:lumMod val="95000"/>
                      <a:alpha val="60000"/>
                    </a:schemeClr>
                  </a:glow>
                  <a:outerShdw blurRad="38100" dist="38100" dir="2700000" algn="tl">
                    <a:srgbClr val="000000">
                      <a:alpha val="43137"/>
                    </a:srgbClr>
                  </a:outerShdw>
                </a:effectLst>
              </a:rPr>
              <a:t>Clasificación:</a:t>
            </a:r>
          </a:p>
        </p:txBody>
      </p:sp>
      <p:sp>
        <p:nvSpPr>
          <p:cNvPr id="4" name="3 Flecha derecha"/>
          <p:cNvSpPr/>
          <p:nvPr/>
        </p:nvSpPr>
        <p:spPr>
          <a:xfrm>
            <a:off x="3892551" y="18129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5" name="4 Rectángulo"/>
          <p:cNvSpPr/>
          <p:nvPr/>
        </p:nvSpPr>
        <p:spPr>
          <a:xfrm>
            <a:off x="7181033" y="1741642"/>
            <a:ext cx="1334855" cy="1600438"/>
          </a:xfrm>
          <a:prstGeom prst="rect">
            <a:avLst/>
          </a:prstGeom>
          <a:solidFill>
            <a:schemeClr val="bg1">
              <a:lumMod val="95000"/>
            </a:schemeClr>
          </a:solidFill>
        </p:spPr>
        <p:txBody>
          <a:bodyPr wrap="square">
            <a:spAutoFit/>
          </a:bodyPr>
          <a:lstStyle/>
          <a:p>
            <a:pPr algn="ctr" fontAlgn="auto">
              <a:spcBef>
                <a:spcPts val="0"/>
              </a:spcBef>
              <a:spcAft>
                <a:spcPts val="0"/>
              </a:spcAft>
              <a:defRPr/>
            </a:pPr>
            <a:r>
              <a:rPr lang="es-MX" sz="1400" dirty="0">
                <a:effectLst>
                  <a:outerShdw blurRad="38100" dist="38100" dir="2700000" algn="tl">
                    <a:srgbClr val="000000">
                      <a:alpha val="43137"/>
                    </a:srgbClr>
                  </a:outerShdw>
                </a:effectLst>
                <a:latin typeface="+mn-lt"/>
              </a:rPr>
              <a:t>Por un plazo máximo de 5 años, con posibilidad de ampliarlo por otros 5 años más.</a:t>
            </a:r>
          </a:p>
        </p:txBody>
      </p:sp>
      <p:sp>
        <p:nvSpPr>
          <p:cNvPr id="6" name="5 Rectángulo"/>
          <p:cNvSpPr/>
          <p:nvPr/>
        </p:nvSpPr>
        <p:spPr>
          <a:xfrm>
            <a:off x="0" y="3379324"/>
            <a:ext cx="1891867" cy="2308324"/>
          </a:xfrm>
          <a:prstGeom prst="rect">
            <a:avLst/>
          </a:prstGeom>
        </p:spPr>
        <p:txBody>
          <a:bodyPr wrap="square">
            <a:spAutoFit/>
          </a:bodyPr>
          <a:lstStyle/>
          <a:p>
            <a:pPr algn="ctr" fontAlgn="auto">
              <a:spcBef>
                <a:spcPts val="0"/>
              </a:spcBef>
              <a:spcAft>
                <a:spcPts val="0"/>
              </a:spcAft>
              <a:defRPr/>
            </a:pPr>
            <a:r>
              <a:rPr lang="es-MX" sz="1600" dirty="0"/>
              <a:t>Proceso mediante el cual el sujeto obligado determina que la información en su poder actualiza alguno de los supuestos de reserva o confidencialidad</a:t>
            </a:r>
            <a:endParaRPr lang="es-MX" sz="1600" dirty="0">
              <a:latin typeface="+mj-lt"/>
            </a:endParaRPr>
          </a:p>
        </p:txBody>
      </p:sp>
      <p:sp>
        <p:nvSpPr>
          <p:cNvPr id="7" name="6 CuadroTexto"/>
          <p:cNvSpPr txBox="1"/>
          <p:nvPr/>
        </p:nvSpPr>
        <p:spPr>
          <a:xfrm>
            <a:off x="2463755" y="1741642"/>
            <a:ext cx="1285884" cy="369332"/>
          </a:xfrm>
          <a:prstGeom prst="rect">
            <a:avLst/>
          </a:prstGeom>
          <a:noFill/>
        </p:spPr>
        <p:txBody>
          <a:bodyPr>
            <a:spAutoFit/>
          </a:bodyPr>
          <a:lstStyle/>
          <a:p>
            <a:pPr algn="ctr" fontAlgn="auto">
              <a:spcBef>
                <a:spcPts val="0"/>
              </a:spcBef>
              <a:spcAft>
                <a:spcPts val="0"/>
              </a:spcAft>
              <a:defRPr/>
            </a:pPr>
            <a:r>
              <a:rPr lang="es-MX" b="1" dirty="0">
                <a:solidFill>
                  <a:srgbClr val="6C5578"/>
                </a:solidFill>
                <a:effectLst>
                  <a:glow rad="101600">
                    <a:schemeClr val="bg1">
                      <a:lumMod val="95000"/>
                      <a:alpha val="60000"/>
                    </a:schemeClr>
                  </a:glow>
                  <a:outerShdw blurRad="38100" dist="38100" dir="2700000" algn="tl">
                    <a:srgbClr val="000000">
                      <a:alpha val="43137"/>
                    </a:srgbClr>
                  </a:outerShdw>
                </a:effectLst>
              </a:rPr>
              <a:t>Reservada</a:t>
            </a:r>
          </a:p>
        </p:txBody>
      </p:sp>
      <p:sp>
        <p:nvSpPr>
          <p:cNvPr id="8" name="7 CuadroTexto"/>
          <p:cNvSpPr txBox="1"/>
          <p:nvPr/>
        </p:nvSpPr>
        <p:spPr>
          <a:xfrm>
            <a:off x="2320879" y="4891643"/>
            <a:ext cx="1571636" cy="369332"/>
          </a:xfrm>
          <a:prstGeom prst="rect">
            <a:avLst/>
          </a:prstGeom>
          <a:noFill/>
        </p:spPr>
        <p:txBody>
          <a:bodyPr>
            <a:spAutoFit/>
          </a:bodyPr>
          <a:lstStyle/>
          <a:p>
            <a:pPr algn="ctr">
              <a:defRPr/>
            </a:pPr>
            <a:r>
              <a:rPr lang="es-MX" b="1" dirty="0">
                <a:solidFill>
                  <a:srgbClr val="6C5578"/>
                </a:solidFill>
                <a:effectLst>
                  <a:glow rad="101600">
                    <a:schemeClr val="bg1">
                      <a:lumMod val="95000"/>
                      <a:alpha val="60000"/>
                    </a:schemeClr>
                  </a:glow>
                  <a:outerShdw blurRad="38100" dist="38100" dir="2700000" algn="tl">
                    <a:srgbClr val="000000">
                      <a:alpha val="43137"/>
                    </a:srgbClr>
                  </a:outerShdw>
                </a:effectLst>
              </a:rPr>
              <a:t>Confidencial</a:t>
            </a:r>
          </a:p>
        </p:txBody>
      </p:sp>
      <p:sp>
        <p:nvSpPr>
          <p:cNvPr id="9" name="8 Flecha derecha"/>
          <p:cNvSpPr/>
          <p:nvPr/>
        </p:nvSpPr>
        <p:spPr>
          <a:xfrm rot="19083244">
            <a:off x="1905001" y="227647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0" name="9 Flecha derecha"/>
          <p:cNvSpPr/>
          <p:nvPr/>
        </p:nvSpPr>
        <p:spPr>
          <a:xfrm rot="1414937">
            <a:off x="1922463" y="4437063"/>
            <a:ext cx="642938"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1" name="10 Rectángulo"/>
          <p:cNvSpPr/>
          <p:nvPr/>
        </p:nvSpPr>
        <p:spPr>
          <a:xfrm>
            <a:off x="2535809" y="2098675"/>
            <a:ext cx="1244103" cy="738664"/>
          </a:xfrm>
          <a:prstGeom prst="rect">
            <a:avLst/>
          </a:prstGeom>
          <a:solidFill>
            <a:schemeClr val="bg1">
              <a:lumMod val="95000"/>
            </a:schemeClr>
          </a:solidFill>
        </p:spPr>
        <p:txBody>
          <a:bodyPr wrap="square">
            <a:spAutoFit/>
          </a:bodyPr>
          <a:lstStyle/>
          <a:p>
            <a:pPr algn="ctr" fontAlgn="auto">
              <a:spcBef>
                <a:spcPts val="0"/>
              </a:spcBef>
              <a:spcAft>
                <a:spcPts val="0"/>
              </a:spcAft>
              <a:defRPr/>
            </a:pPr>
            <a:r>
              <a:rPr lang="es-MX" sz="1400" dirty="0">
                <a:solidFill>
                  <a:srgbClr val="FF0000"/>
                </a:solidFill>
                <a:effectLst>
                  <a:outerShdw blurRad="38100" dist="38100" dir="2700000" algn="tl">
                    <a:srgbClr val="000000">
                      <a:alpha val="43137"/>
                    </a:srgbClr>
                  </a:outerShdw>
                </a:effectLst>
                <a:latin typeface="+mn-lt"/>
              </a:rPr>
              <a:t>Art. 113 de la Ley General</a:t>
            </a:r>
          </a:p>
          <a:p>
            <a:pPr algn="ctr" fontAlgn="auto">
              <a:spcBef>
                <a:spcPts val="0"/>
              </a:spcBef>
              <a:spcAft>
                <a:spcPts val="0"/>
              </a:spcAft>
              <a:defRPr/>
            </a:pPr>
            <a:r>
              <a:rPr lang="es-MX" sz="1400" dirty="0">
                <a:solidFill>
                  <a:srgbClr val="FF0000"/>
                </a:solidFill>
                <a:effectLst>
                  <a:outerShdw blurRad="38100" dist="38100" dir="2700000" algn="tl">
                    <a:srgbClr val="000000">
                      <a:alpha val="43137"/>
                    </a:srgbClr>
                  </a:outerShdw>
                </a:effectLst>
              </a:rPr>
              <a:t>(110 LFTAIP)</a:t>
            </a:r>
            <a:endParaRPr lang="es-MX" sz="1400" dirty="0">
              <a:solidFill>
                <a:srgbClr val="FF0000"/>
              </a:solidFill>
              <a:effectLst>
                <a:outerShdw blurRad="38100" dist="38100" dir="2700000" algn="tl">
                  <a:srgbClr val="000000">
                    <a:alpha val="43137"/>
                  </a:srgbClr>
                </a:outerShdw>
              </a:effectLst>
              <a:latin typeface="+mn-lt"/>
            </a:endParaRPr>
          </a:p>
        </p:txBody>
      </p:sp>
      <p:sp>
        <p:nvSpPr>
          <p:cNvPr id="12" name="11 Rectángulo"/>
          <p:cNvSpPr/>
          <p:nvPr/>
        </p:nvSpPr>
        <p:spPr>
          <a:xfrm>
            <a:off x="4535488" y="1495396"/>
            <a:ext cx="1908720" cy="1421928"/>
          </a:xfrm>
          <a:prstGeom prst="rect">
            <a:avLst/>
          </a:prstGeom>
          <a:solidFill>
            <a:schemeClr val="bg1">
              <a:lumMod val="95000"/>
            </a:schemeClr>
          </a:solidFill>
        </p:spPr>
        <p:txBody>
          <a:bodyPr wrap="square">
            <a:spAutoFit/>
          </a:bodyPr>
          <a:lstStyle/>
          <a:p>
            <a:pPr algn="ctr" fontAlgn="auto">
              <a:lnSpc>
                <a:spcPct val="90000"/>
              </a:lnSpc>
              <a:spcBef>
                <a:spcPct val="15000"/>
              </a:spcBef>
              <a:spcAft>
                <a:spcPts val="0"/>
              </a:spcAft>
              <a:buClr>
                <a:srgbClr val="6600CC"/>
              </a:buClr>
              <a:buSzPct val="100000"/>
              <a:defRPr/>
            </a:pPr>
            <a:r>
              <a:rPr lang="es-MX" sz="1600" dirty="0">
                <a:latin typeface="+mn-lt"/>
              </a:rPr>
              <a:t>Titulares de las Áreas de los sujetos obligados, clasificarán de manera fundada y motivada.</a:t>
            </a:r>
          </a:p>
        </p:txBody>
      </p:sp>
      <p:sp>
        <p:nvSpPr>
          <p:cNvPr id="13" name="12 Flecha derecha"/>
          <p:cNvSpPr/>
          <p:nvPr/>
        </p:nvSpPr>
        <p:spPr>
          <a:xfrm>
            <a:off x="6516232" y="18129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pic>
        <p:nvPicPr>
          <p:cNvPr id="14" name="13 Imagen" descr="titular.png"/>
          <p:cNvPicPr>
            <a:picLocks noChangeAspect="1"/>
          </p:cNvPicPr>
          <p:nvPr/>
        </p:nvPicPr>
        <p:blipFill>
          <a:blip r:embed="rId2" cstate="email"/>
          <a:srcRect/>
          <a:stretch>
            <a:fillRect/>
          </a:stretch>
        </p:blipFill>
        <p:spPr>
          <a:xfrm flipH="1">
            <a:off x="3963953" y="1214422"/>
            <a:ext cx="391396" cy="540172"/>
          </a:xfrm>
          <a:prstGeom prst="rect">
            <a:avLst/>
          </a:prstGeom>
          <a:effectLst>
            <a:glow rad="101600">
              <a:schemeClr val="tx1">
                <a:alpha val="60000"/>
              </a:schemeClr>
            </a:glow>
          </a:effectLst>
        </p:spPr>
      </p:pic>
      <p:pic>
        <p:nvPicPr>
          <p:cNvPr id="15" name="Picture 4" descr="http://www.smartcal.com/calendario.png"/>
          <p:cNvPicPr>
            <a:picLocks noChangeAspect="1" noChangeArrowheads="1"/>
          </p:cNvPicPr>
          <p:nvPr/>
        </p:nvPicPr>
        <p:blipFill>
          <a:blip r:embed="rId3" cstate="email"/>
          <a:srcRect/>
          <a:stretch>
            <a:fillRect/>
          </a:stretch>
        </p:blipFill>
        <p:spPr bwMode="auto">
          <a:xfrm>
            <a:off x="8539133" y="2232856"/>
            <a:ext cx="511046" cy="507640"/>
          </a:xfrm>
          <a:prstGeom prst="rect">
            <a:avLst/>
          </a:prstGeom>
          <a:noFill/>
          <a:effectLst>
            <a:glow rad="101600">
              <a:schemeClr val="tx1">
                <a:alpha val="60000"/>
              </a:schemeClr>
            </a:glow>
          </a:effectLst>
        </p:spPr>
      </p:pic>
      <p:sp>
        <p:nvSpPr>
          <p:cNvPr id="16" name="15 Rectángulo"/>
          <p:cNvSpPr/>
          <p:nvPr/>
        </p:nvSpPr>
        <p:spPr>
          <a:xfrm>
            <a:off x="2627784" y="5248275"/>
            <a:ext cx="1225650" cy="954107"/>
          </a:xfrm>
          <a:prstGeom prst="rect">
            <a:avLst/>
          </a:prstGeom>
          <a:solidFill>
            <a:schemeClr val="tx1">
              <a:lumMod val="10000"/>
              <a:lumOff val="90000"/>
            </a:schemeClr>
          </a:solidFill>
        </p:spPr>
        <p:txBody>
          <a:bodyPr wrap="square">
            <a:spAutoFit/>
          </a:bodyPr>
          <a:lstStyle/>
          <a:p>
            <a:pPr algn="ctr" fontAlgn="auto">
              <a:spcBef>
                <a:spcPts val="0"/>
              </a:spcBef>
              <a:spcAft>
                <a:spcPts val="0"/>
              </a:spcAft>
              <a:defRPr/>
            </a:pPr>
            <a:r>
              <a:rPr lang="es-MX" sz="1400" dirty="0">
                <a:solidFill>
                  <a:srgbClr val="FF0000"/>
                </a:solidFill>
                <a:effectLst>
                  <a:outerShdw blurRad="38100" dist="38100" dir="2700000" algn="tl">
                    <a:srgbClr val="000000">
                      <a:alpha val="43137"/>
                    </a:srgbClr>
                  </a:outerShdw>
                </a:effectLst>
                <a:latin typeface="+mn-lt"/>
              </a:rPr>
              <a:t>Art. 116 de la Ley General</a:t>
            </a:r>
          </a:p>
          <a:p>
            <a:pPr algn="ctr" fontAlgn="auto">
              <a:spcBef>
                <a:spcPts val="0"/>
              </a:spcBef>
              <a:spcAft>
                <a:spcPts val="0"/>
              </a:spcAft>
              <a:defRPr/>
            </a:pPr>
            <a:endParaRPr lang="es-MX" sz="1400" dirty="0">
              <a:solidFill>
                <a:srgbClr val="FF0000"/>
              </a:solidFill>
              <a:effectLst>
                <a:outerShdw blurRad="38100" dist="38100" dir="2700000" algn="tl">
                  <a:srgbClr val="000000">
                    <a:alpha val="43137"/>
                  </a:srgbClr>
                </a:outerShdw>
              </a:effectLst>
            </a:endParaRPr>
          </a:p>
          <a:p>
            <a:pPr algn="ctr" fontAlgn="auto">
              <a:spcBef>
                <a:spcPts val="0"/>
              </a:spcBef>
              <a:spcAft>
                <a:spcPts val="0"/>
              </a:spcAft>
              <a:defRPr/>
            </a:pPr>
            <a:r>
              <a:rPr lang="es-MX" sz="1400" dirty="0">
                <a:solidFill>
                  <a:srgbClr val="FF0000"/>
                </a:solidFill>
                <a:effectLst>
                  <a:outerShdw blurRad="38100" dist="38100" dir="2700000" algn="tl">
                    <a:srgbClr val="000000">
                      <a:alpha val="43137"/>
                    </a:srgbClr>
                  </a:outerShdw>
                </a:effectLst>
                <a:latin typeface="+mn-lt"/>
              </a:rPr>
              <a:t>(113 LFTAIP)</a:t>
            </a:r>
          </a:p>
        </p:txBody>
      </p:sp>
      <p:sp>
        <p:nvSpPr>
          <p:cNvPr id="17" name="16 Flecha derecha"/>
          <p:cNvSpPr/>
          <p:nvPr/>
        </p:nvSpPr>
        <p:spPr>
          <a:xfrm>
            <a:off x="3892551" y="4962525"/>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18" name="17 Rectángulo"/>
          <p:cNvSpPr/>
          <p:nvPr/>
        </p:nvSpPr>
        <p:spPr>
          <a:xfrm>
            <a:off x="4667395" y="3500662"/>
            <a:ext cx="2491774" cy="2677656"/>
          </a:xfrm>
          <a:prstGeom prst="rect">
            <a:avLst/>
          </a:prstGeom>
          <a:solidFill>
            <a:schemeClr val="tx1">
              <a:lumMod val="10000"/>
              <a:lumOff val="90000"/>
            </a:schemeClr>
          </a:solidFill>
        </p:spPr>
        <p:txBody>
          <a:bodyPr wrap="square">
            <a:spAutoFit/>
          </a:bodyPr>
          <a:lstStyle/>
          <a:p>
            <a:pPr marL="285750" indent="-285750" algn="just" fontAlgn="auto">
              <a:spcBef>
                <a:spcPts val="0"/>
              </a:spcBef>
              <a:spcAft>
                <a:spcPts val="0"/>
              </a:spcAft>
              <a:buFont typeface="Arial" panose="020B0604020202020204" pitchFamily="34" charset="0"/>
              <a:buChar char="•"/>
              <a:defRPr/>
            </a:pPr>
            <a:r>
              <a:rPr lang="es-MX" sz="1050" dirty="0"/>
              <a:t>La que contiene datos personales concernientes a una persona identificada o identificable.</a:t>
            </a:r>
          </a:p>
          <a:p>
            <a:pPr marL="285750" indent="-285750" algn="just" fontAlgn="auto">
              <a:spcBef>
                <a:spcPts val="0"/>
              </a:spcBef>
              <a:spcAft>
                <a:spcPts val="0"/>
              </a:spcAft>
              <a:buFont typeface="Arial" panose="020B0604020202020204" pitchFamily="34" charset="0"/>
              <a:buChar char="•"/>
              <a:defRPr/>
            </a:pPr>
            <a:r>
              <a:rPr lang="es-MX" sz="1050" dirty="0"/>
              <a:t>Los secretos bancario, fiduciario, industrial, comercial, fiscal, bursátil y postal, cuya titularidad corresponda a particulares, sujetos de derecho internacional o a sujetos obligados cuando no involucren el ejercicio de recursos públicos.</a:t>
            </a:r>
          </a:p>
          <a:p>
            <a:pPr marL="285750" indent="-285750" algn="just" fontAlgn="auto">
              <a:spcBef>
                <a:spcPts val="0"/>
              </a:spcBef>
              <a:spcAft>
                <a:spcPts val="0"/>
              </a:spcAft>
              <a:buFont typeface="Arial" panose="020B0604020202020204" pitchFamily="34" charset="0"/>
              <a:buChar char="•"/>
              <a:defRPr/>
            </a:pPr>
            <a:r>
              <a:rPr lang="es-MX" sz="1050" dirty="0"/>
              <a:t>Aquella que presenten los particulares a los sujetos obligados, siempre que tengan el derecho a ello, de conformidad con lo dispuesto por las leyes o los tratados internacionales.</a:t>
            </a:r>
            <a:endParaRPr lang="es-MX" sz="1050" dirty="0">
              <a:effectLst>
                <a:outerShdw blurRad="38100" dist="38100" dir="2700000" algn="tl">
                  <a:srgbClr val="000000">
                    <a:alpha val="43137"/>
                  </a:srgbClr>
                </a:outerShdw>
              </a:effectLst>
            </a:endParaRPr>
          </a:p>
        </p:txBody>
      </p:sp>
      <p:pic>
        <p:nvPicPr>
          <p:cNvPr id="19" name="18 Imagen" descr="PEOPLE.png"/>
          <p:cNvPicPr>
            <a:picLocks noChangeAspect="1"/>
          </p:cNvPicPr>
          <p:nvPr/>
        </p:nvPicPr>
        <p:blipFill>
          <a:blip r:embed="rId4" cstate="email"/>
          <a:srcRect/>
          <a:stretch>
            <a:fillRect/>
          </a:stretch>
        </p:blipFill>
        <p:spPr>
          <a:xfrm>
            <a:off x="3821077" y="4410376"/>
            <a:ext cx="642942" cy="473747"/>
          </a:xfrm>
          <a:prstGeom prst="rect">
            <a:avLst/>
          </a:prstGeom>
          <a:effectLst>
            <a:glow rad="101600">
              <a:schemeClr val="tx1">
                <a:alpha val="60000"/>
              </a:schemeClr>
            </a:glow>
          </a:effectLst>
        </p:spPr>
      </p:pic>
      <p:sp>
        <p:nvSpPr>
          <p:cNvPr id="20" name="19 Flecha derecha"/>
          <p:cNvSpPr/>
          <p:nvPr/>
        </p:nvSpPr>
        <p:spPr>
          <a:xfrm>
            <a:off x="7164288" y="4504374"/>
            <a:ext cx="642937" cy="285750"/>
          </a:xfrm>
          <a:prstGeom prst="rightArrow">
            <a:avLst/>
          </a:prstGeom>
          <a:solidFill>
            <a:srgbClr val="6C5578"/>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MX" dirty="0">
              <a:ln w="18415" cmpd="sng">
                <a:solidFill>
                  <a:srgbClr val="FFFFFF"/>
                </a:solidFill>
                <a:prstDash val="solid"/>
              </a:ln>
              <a:solidFill>
                <a:srgbClr val="FFFFFF"/>
              </a:solidFill>
              <a:effectLst>
                <a:glow rad="139700">
                  <a:schemeClr val="tx1">
                    <a:alpha val="40000"/>
                  </a:schemeClr>
                </a:glow>
                <a:outerShdw blurRad="63500" dir="3600000" algn="tl" rotWithShape="0">
                  <a:srgbClr val="000000">
                    <a:alpha val="70000"/>
                  </a:srgbClr>
                </a:outerShdw>
              </a:effectLst>
            </a:endParaRPr>
          </a:p>
        </p:txBody>
      </p:sp>
      <p:sp>
        <p:nvSpPr>
          <p:cNvPr id="21" name="20 Rectángulo"/>
          <p:cNvSpPr/>
          <p:nvPr/>
        </p:nvSpPr>
        <p:spPr>
          <a:xfrm>
            <a:off x="7540335" y="4848820"/>
            <a:ext cx="1566936" cy="584775"/>
          </a:xfrm>
          <a:prstGeom prst="rect">
            <a:avLst/>
          </a:prstGeom>
        </p:spPr>
        <p:txBody>
          <a:bodyPr wrap="square">
            <a:spAutoFit/>
          </a:bodyPr>
          <a:lstStyle/>
          <a:p>
            <a:pPr algn="ctr" fontAlgn="auto">
              <a:spcBef>
                <a:spcPts val="0"/>
              </a:spcBef>
              <a:spcAft>
                <a:spcPts val="0"/>
              </a:spcAft>
              <a:defRPr/>
            </a:pPr>
            <a:r>
              <a:rPr lang="es-MX" sz="1600" dirty="0">
                <a:effectLst>
                  <a:outerShdw blurRad="38100" dist="38100" dir="2700000" algn="tl">
                    <a:srgbClr val="000000">
                      <a:alpha val="43137"/>
                    </a:srgbClr>
                  </a:outerShdw>
                </a:effectLst>
                <a:latin typeface="+mn-lt"/>
              </a:rPr>
              <a:t>No está sujeta a un plazo</a:t>
            </a:r>
          </a:p>
        </p:txBody>
      </p:sp>
      <p:pic>
        <p:nvPicPr>
          <p:cNvPr id="24" name="Picture 4" descr="http://www.smartcal.com/calendario.png"/>
          <p:cNvPicPr>
            <a:picLocks noChangeAspect="1" noChangeArrowheads="1"/>
          </p:cNvPicPr>
          <p:nvPr/>
        </p:nvPicPr>
        <p:blipFill>
          <a:blip r:embed="rId3" cstate="email"/>
          <a:srcRect/>
          <a:stretch>
            <a:fillRect/>
          </a:stretch>
        </p:blipFill>
        <p:spPr bwMode="auto">
          <a:xfrm>
            <a:off x="8067754" y="3974476"/>
            <a:ext cx="511046" cy="507640"/>
          </a:xfrm>
          <a:prstGeom prst="rect">
            <a:avLst/>
          </a:prstGeom>
          <a:noFill/>
          <a:effectLst>
            <a:glow rad="101600">
              <a:schemeClr val="tx1">
                <a:alpha val="60000"/>
              </a:schemeClr>
            </a:glow>
          </a:effectLst>
        </p:spPr>
      </p:pic>
      <p:pic>
        <p:nvPicPr>
          <p:cNvPr id="25" name="Picture 4" descr="http://t2.gstatic.com/images?q=tbn:ANd9GcRGURSu1SwtTbR_xFeuWiadOJrT0ocdPf-o0WAZZC2dn2ZvlY1M41jQr_lpVQ"/>
          <p:cNvPicPr>
            <a:picLocks noChangeAspect="1" noChangeArrowheads="1"/>
          </p:cNvPicPr>
          <p:nvPr/>
        </p:nvPicPr>
        <p:blipFill>
          <a:blip r:embed="rId5" cstate="print">
            <a:clrChange>
              <a:clrFrom>
                <a:srgbClr val="FFFEFF"/>
              </a:clrFrom>
              <a:clrTo>
                <a:srgbClr val="FFFEFF">
                  <a:alpha val="0"/>
                </a:srgbClr>
              </a:clrTo>
            </a:clrChange>
          </a:blip>
          <a:srcRect/>
          <a:stretch>
            <a:fillRect/>
          </a:stretch>
        </p:blipFill>
        <p:spPr bwMode="auto">
          <a:xfrm rot="-2552958">
            <a:off x="8043557" y="3999710"/>
            <a:ext cx="588962" cy="417513"/>
          </a:xfrm>
          <a:prstGeom prst="rect">
            <a:avLst/>
          </a:prstGeom>
          <a:noFill/>
          <a:ln w="9525">
            <a:noFill/>
            <a:miter lim="800000"/>
            <a:headEnd/>
            <a:tailEnd/>
          </a:ln>
        </p:spPr>
      </p:pic>
      <p:sp>
        <p:nvSpPr>
          <p:cNvPr id="27" name="26 Título"/>
          <p:cNvSpPr txBox="1">
            <a:spLocks noGrp="1"/>
          </p:cNvSpPr>
          <p:nvPr>
            <p:ph type="title"/>
          </p:nvPr>
        </p:nvSpPr>
        <p:spPr>
          <a:xfrm>
            <a:off x="-412097" y="352396"/>
            <a:ext cx="8229600" cy="1143000"/>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Clasificación de la información</a:t>
            </a:r>
            <a:endParaRPr lang="es-MX" sz="3600" dirty="0"/>
          </a:p>
        </p:txBody>
      </p:sp>
    </p:spTree>
    <p:extLst>
      <p:ext uri="{BB962C8B-B14F-4D97-AF65-F5344CB8AC3E}">
        <p14:creationId xmlns:p14="http://schemas.microsoft.com/office/powerpoint/2010/main" val="1192614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536" y="457200"/>
            <a:ext cx="8229600" cy="1143000"/>
          </a:xfrm>
        </p:spPr>
        <p:txBody>
          <a:bodyPr>
            <a:normAutofit/>
          </a:bodyPr>
          <a:lstStyle/>
          <a:p>
            <a:r>
              <a:rPr lang="es-MX" b="1" dirty="0">
                <a:solidFill>
                  <a:schemeClr val="bg1">
                    <a:lumMod val="50000"/>
                  </a:schemeClr>
                </a:solidFill>
                <a:effectLst>
                  <a:outerShdw blurRad="38100" dist="38100" dir="2700000" algn="tl">
                    <a:srgbClr val="000000">
                      <a:alpha val="43137"/>
                    </a:srgbClr>
                  </a:outerShdw>
                </a:effectLst>
                <a:latin typeface="Arial Narrow" pitchFamily="34" charset="0"/>
              </a:rPr>
              <a:t>Ampliación plazo de reserva</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6950143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839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6552" y="404664"/>
            <a:ext cx="8229600" cy="1143000"/>
          </a:xfrm>
        </p:spPr>
        <p:txBody>
          <a:bodyPr>
            <a:no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Procedimiento de ampliación plazo de </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reserva por más de 5 años adicionales</a:t>
            </a:r>
            <a:endParaRPr lang="es-MX" sz="36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672336688"/>
              </p:ext>
            </p:extLst>
          </p:nvPr>
        </p:nvGraphicFramePr>
        <p:xfrm>
          <a:off x="462372" y="1772816"/>
          <a:ext cx="8219256" cy="39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043608" y="4869160"/>
            <a:ext cx="4572000" cy="1754326"/>
          </a:xfrm>
          <a:prstGeom prst="rect">
            <a:avLst/>
          </a:prstGeom>
        </p:spPr>
        <p:txBody>
          <a:bodyPr>
            <a:spAutoFit/>
          </a:bodyPr>
          <a:lstStyle/>
          <a:p>
            <a:r>
              <a:rPr lang="es-MX" dirty="0"/>
              <a:t>Lineamientos que establecen el procedimiento para la atención de solicitudes de ampliación del periodo de reserva por parte del Instituto Nacional de Transparencia, Acceso a la Información y Protección de Datos Personales DOF 15/FEB/2017</a:t>
            </a:r>
          </a:p>
        </p:txBody>
      </p:sp>
    </p:spTree>
    <p:extLst>
      <p:ext uri="{BB962C8B-B14F-4D97-AF65-F5344CB8AC3E}">
        <p14:creationId xmlns:p14="http://schemas.microsoft.com/office/powerpoint/2010/main" val="2649407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0528" y="188640"/>
            <a:ext cx="7488832" cy="1143000"/>
          </a:xfrm>
        </p:spPr>
        <p:txBody>
          <a:bodyPr>
            <a:normAutofit fontScale="90000"/>
          </a:bodyPr>
          <a:lstStyle/>
          <a:p>
            <a:br>
              <a:rPr lang="es-MX" dirty="0"/>
            </a:b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De la prevalencia de las leyes en materia del derecho de acceso a la información</a:t>
            </a:r>
            <a:endParaRPr lang="es-MX" sz="3600" dirty="0"/>
          </a:p>
        </p:txBody>
      </p:sp>
      <p:sp>
        <p:nvSpPr>
          <p:cNvPr id="3" name="2 Marcador de contenido"/>
          <p:cNvSpPr>
            <a:spLocks noGrp="1"/>
          </p:cNvSpPr>
          <p:nvPr>
            <p:ph idx="1"/>
          </p:nvPr>
        </p:nvSpPr>
        <p:spPr>
          <a:xfrm>
            <a:off x="1475656" y="1998500"/>
            <a:ext cx="5184576" cy="1648570"/>
          </a:xfrm>
        </p:spPr>
        <p:style>
          <a:lnRef idx="1">
            <a:schemeClr val="accent4"/>
          </a:lnRef>
          <a:fillRef idx="3">
            <a:schemeClr val="accent4"/>
          </a:fillRef>
          <a:effectRef idx="2">
            <a:schemeClr val="accent4"/>
          </a:effectRef>
          <a:fontRef idx="minor">
            <a:schemeClr val="lt1"/>
          </a:fontRef>
        </p:style>
        <p:txBody>
          <a:bodyPr>
            <a:normAutofit/>
          </a:bodyPr>
          <a:lstStyle/>
          <a:p>
            <a:pPr marL="0" indent="0" algn="ctr">
              <a:buNone/>
            </a:pPr>
            <a:r>
              <a:rPr lang="es-MX" dirty="0"/>
              <a:t>La Ley General prevalece respecto de cualquier otra en materia de clasificación.</a:t>
            </a:r>
          </a:p>
        </p:txBody>
      </p:sp>
      <p:pic>
        <p:nvPicPr>
          <p:cNvPr id="1026" name="Picture 2" descr="C:\Program Files\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598" y="4754671"/>
            <a:ext cx="1408250" cy="118619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Program Files\Microsoft Office\MEDIA\CAGCAT10\j030084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204864"/>
            <a:ext cx="1329378" cy="1224136"/>
          </a:xfrm>
          <a:prstGeom prst="rect">
            <a:avLst/>
          </a:prstGeom>
          <a:noFill/>
          <a:extLst>
            <a:ext uri="{909E8E84-426E-40DD-AFC4-6F175D3DCCD1}">
              <a14:hiddenFill xmlns:a14="http://schemas.microsoft.com/office/drawing/2010/main">
                <a:solidFill>
                  <a:srgbClr val="FFFFFF"/>
                </a:solidFill>
              </a14:hiddenFill>
            </a:ext>
          </a:extLst>
        </p:spPr>
      </p:pic>
      <p:sp>
        <p:nvSpPr>
          <p:cNvPr id="6" name="2 Marcador de contenido"/>
          <p:cNvSpPr txBox="1">
            <a:spLocks/>
          </p:cNvSpPr>
          <p:nvPr/>
        </p:nvSpPr>
        <p:spPr>
          <a:xfrm>
            <a:off x="3203848" y="4023235"/>
            <a:ext cx="5472608" cy="1998051"/>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just">
              <a:buNone/>
            </a:pPr>
            <a:r>
              <a:rPr lang="es-MX" dirty="0"/>
              <a:t>Los supuestos de reserva o confidencialidad previstos en las leyes deberán ser acordes con las bases, principios y disposiciones establecidos en la Ley General, y no podrán contravenirla  </a:t>
            </a:r>
          </a:p>
          <a:p>
            <a:pPr marL="0" indent="0" algn="just">
              <a:buNone/>
            </a:pPr>
            <a:endParaRPr lang="es-MX" dirty="0"/>
          </a:p>
        </p:txBody>
      </p:sp>
    </p:spTree>
    <p:extLst>
      <p:ext uri="{BB962C8B-B14F-4D97-AF65-F5344CB8AC3E}">
        <p14:creationId xmlns:p14="http://schemas.microsoft.com/office/powerpoint/2010/main" val="1571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Título"/>
          <p:cNvSpPr txBox="1">
            <a:spLocks noGrp="1"/>
          </p:cNvSpPr>
          <p:nvPr>
            <p:ph type="title"/>
          </p:nvPr>
        </p:nvSpPr>
        <p:spPr>
          <a:xfrm>
            <a:off x="-412097" y="352396"/>
            <a:ext cx="8229600" cy="1143000"/>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Clasificación de la información</a:t>
            </a:r>
            <a:endParaRPr lang="es-MX" sz="3600" dirty="0"/>
          </a:p>
        </p:txBody>
      </p:sp>
      <p:sp>
        <p:nvSpPr>
          <p:cNvPr id="8" name="2 Marcador de contenido"/>
          <p:cNvSpPr txBox="1">
            <a:spLocks/>
          </p:cNvSpPr>
          <p:nvPr/>
        </p:nvSpPr>
        <p:spPr>
          <a:xfrm>
            <a:off x="3062847" y="2276872"/>
            <a:ext cx="5832648" cy="2695944"/>
          </a:xfrm>
          <a:prstGeom prst="roundRect">
            <a:avLst/>
          </a:prstGeom>
          <a:solidFill>
            <a:schemeClr val="accent4">
              <a:lumMod val="75000"/>
            </a:schemeClr>
          </a:solidFill>
        </p:spPr>
        <p:style>
          <a:lnRef idx="0">
            <a:schemeClr val="accent3"/>
          </a:lnRef>
          <a:fillRef idx="3">
            <a:schemeClr val="accent3"/>
          </a:fillRef>
          <a:effectRef idx="3">
            <a:schemeClr val="accent3"/>
          </a:effectRef>
          <a:fontRef idx="minor">
            <a:schemeClr val="lt1"/>
          </a:fontRef>
        </p:style>
        <p:txBody>
          <a:bodyPr anchor="b">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lnSpc>
                <a:spcPct val="90000"/>
              </a:lnSpc>
              <a:buNone/>
            </a:pPr>
            <a:r>
              <a:rPr lang="es-MX" sz="2400" dirty="0">
                <a:solidFill>
                  <a:schemeClr val="bg1"/>
                </a:solidFill>
              </a:rPr>
              <a:t>Los titulares de las Áreas de los sujetos obligados serán los responsables de clasificar la información, de conformidad con lo dispuesto en la Ley General, la Ley Federal y de las Entidades Federativas.</a:t>
            </a:r>
          </a:p>
          <a:p>
            <a:pPr marL="0" indent="0" algn="ctr">
              <a:lnSpc>
                <a:spcPct val="90000"/>
              </a:lnSpc>
              <a:buNone/>
            </a:pPr>
            <a:r>
              <a:rPr lang="es-ES_tradnl" sz="2400" dirty="0">
                <a:solidFill>
                  <a:schemeClr val="bg1"/>
                </a:solidFill>
                <a:effectLst>
                  <a:outerShdw blurRad="38100" dist="38100" dir="2700000" algn="tl">
                    <a:srgbClr val="000000">
                      <a:alpha val="43137"/>
                    </a:srgbClr>
                  </a:outerShdw>
                </a:effectLst>
                <a:cs typeface="Arial" charset="0"/>
              </a:rPr>
              <a:t>(Atribución que admite delegación o suplencia)</a:t>
            </a:r>
            <a:endParaRPr lang="es-ES" sz="2400" dirty="0">
              <a:solidFill>
                <a:schemeClr val="bg1"/>
              </a:solidFill>
            </a:endParaRPr>
          </a:p>
        </p:txBody>
      </p:sp>
      <p:pic>
        <p:nvPicPr>
          <p:cNvPr id="9" name="Picture 2" descr="http://www.iglesia.cl/cursilloscristiandadvalparaiso/Paginas%20Temporales/20110530-EscFormacion_LectioDivina/interrogacion.jpg"/>
          <p:cNvPicPr>
            <a:picLocks noChangeAspect="1" noChangeArrowheads="1"/>
          </p:cNvPicPr>
          <p:nvPr/>
        </p:nvPicPr>
        <p:blipFill>
          <a:blip r:embed="rId2" cstate="print">
            <a:clrChange>
              <a:clrFrom>
                <a:srgbClr val="FDFDFD"/>
              </a:clrFrom>
              <a:clrTo>
                <a:srgbClr val="FDFDFD">
                  <a:alpha val="0"/>
                </a:srgbClr>
              </a:clrTo>
            </a:clrChange>
            <a:duotone>
              <a:schemeClr val="bg2">
                <a:shade val="45000"/>
                <a:satMod val="135000"/>
              </a:schemeClr>
              <a:prstClr val="white"/>
            </a:duotone>
          </a:blip>
          <a:srcRect/>
          <a:stretch>
            <a:fillRect/>
          </a:stretch>
        </p:blipFill>
        <p:spPr bwMode="auto">
          <a:xfrm rot="12687227">
            <a:off x="42119" y="1475076"/>
            <a:ext cx="1000360" cy="1000360"/>
          </a:xfrm>
          <a:prstGeom prst="rect">
            <a:avLst/>
          </a:prstGeom>
          <a:noFill/>
          <a:effectLst>
            <a:outerShdw blurRad="50800" dist="38100" algn="l" rotWithShape="0">
              <a:prstClr val="black">
                <a:alpha val="40000"/>
              </a:prstClr>
            </a:outerShdw>
          </a:effectLst>
        </p:spPr>
      </p:pic>
      <p:sp>
        <p:nvSpPr>
          <p:cNvPr id="3" name="2 Rectángulo"/>
          <p:cNvSpPr/>
          <p:nvPr/>
        </p:nvSpPr>
        <p:spPr>
          <a:xfrm rot="21144425">
            <a:off x="827583" y="1310789"/>
            <a:ext cx="1920910" cy="1600438"/>
          </a:xfrm>
          <a:prstGeom prst="rect">
            <a:avLst/>
          </a:prstGeom>
        </p:spPr>
        <p:txBody>
          <a:bodyPr wrap="none">
            <a:spAutoFit/>
          </a:bodyPr>
          <a:lstStyle/>
          <a:p>
            <a:r>
              <a:rPr lang="es-ES" sz="4000" b="1" dirty="0">
                <a:solidFill>
                  <a:schemeClr val="tx2">
                    <a:lumMod val="50000"/>
                  </a:schemeClr>
                </a:solidFill>
                <a:effectLst>
                  <a:outerShdw blurRad="38100" dist="38100" dir="2700000" algn="tl">
                    <a:srgbClr val="000000">
                      <a:alpha val="43137"/>
                    </a:srgbClr>
                  </a:outerShdw>
                </a:effectLst>
              </a:rPr>
              <a:t>Quién</a:t>
            </a:r>
          </a:p>
          <a:p>
            <a:r>
              <a:rPr lang="es-ES" sz="4000" b="1" dirty="0">
                <a:solidFill>
                  <a:schemeClr val="tx2">
                    <a:lumMod val="50000"/>
                  </a:schemeClr>
                </a:solidFill>
                <a:effectLst>
                  <a:outerShdw blurRad="38100" dist="38100" dir="2700000" algn="tl">
                    <a:srgbClr val="000000">
                      <a:alpha val="43137"/>
                    </a:srgbClr>
                  </a:outerShdw>
                </a:effectLst>
              </a:rPr>
              <a:t>Clasifica</a:t>
            </a:r>
          </a:p>
          <a:p>
            <a:endParaRPr lang="es-MX" dirty="0"/>
          </a:p>
        </p:txBody>
      </p:sp>
      <p:pic>
        <p:nvPicPr>
          <p:cNvPr id="11" name="Picture 2" descr="http://www.iglesia.cl/cursilloscristiandadvalparaiso/Paginas%20Temporales/20110530-EscFormacion_LectioDivina/interrogacion.jpg"/>
          <p:cNvPicPr>
            <a:picLocks noChangeAspect="1" noChangeArrowheads="1"/>
          </p:cNvPicPr>
          <p:nvPr/>
        </p:nvPicPr>
        <p:blipFill>
          <a:blip r:embed="rId2" cstate="print">
            <a:clrChange>
              <a:clrFrom>
                <a:srgbClr val="FDFDFD"/>
              </a:clrFrom>
              <a:clrTo>
                <a:srgbClr val="FDFDFD">
                  <a:alpha val="0"/>
                </a:srgbClr>
              </a:clrTo>
            </a:clrChange>
            <a:duotone>
              <a:schemeClr val="bg2">
                <a:shade val="45000"/>
                <a:satMod val="135000"/>
              </a:schemeClr>
              <a:prstClr val="white"/>
            </a:duotone>
          </a:blip>
          <a:srcRect/>
          <a:stretch>
            <a:fillRect/>
          </a:stretch>
        </p:blipFill>
        <p:spPr bwMode="auto">
          <a:xfrm rot="1392351">
            <a:off x="2324180" y="1368819"/>
            <a:ext cx="1000112" cy="1000112"/>
          </a:xfrm>
          <a:prstGeom prst="rect">
            <a:avLst/>
          </a:prstGeom>
          <a:noFill/>
          <a:effectLst>
            <a:outerShdw blurRad="50800" dist="38100" algn="l" rotWithShape="0">
              <a:prstClr val="black">
                <a:alpha val="40000"/>
              </a:prstClr>
            </a:outerShdw>
          </a:effectLst>
        </p:spPr>
      </p:pic>
      <p:pic>
        <p:nvPicPr>
          <p:cNvPr id="2051" name="Picture 3" descr="C:\Users\suad.matus\AppData\Local\Microsoft\Windows\Temporary Internet Files\Content.IE5\PP846IYU\leader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383" y="3947779"/>
            <a:ext cx="2402464" cy="186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322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154919235"/>
              </p:ext>
            </p:extLst>
          </p:nvPr>
        </p:nvGraphicFramePr>
        <p:xfrm>
          <a:off x="107504" y="1012920"/>
          <a:ext cx="7928595"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8316" y="1556792"/>
            <a:ext cx="1225418" cy="123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8316" y="3023570"/>
            <a:ext cx="1225418" cy="101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1178" y="4437112"/>
            <a:ext cx="872555" cy="87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6 Título"/>
          <p:cNvSpPr txBox="1">
            <a:spLocks/>
          </p:cNvSpPr>
          <p:nvPr/>
        </p:nvSpPr>
        <p:spPr>
          <a:xfrm>
            <a:off x="-412097" y="366589"/>
            <a:ext cx="8229600" cy="646331"/>
          </a:xfrm>
          <a:prstGeom prst="rect">
            <a:avLst/>
          </a:prstGeom>
          <a:noFill/>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Momentos para clasificar</a:t>
            </a:r>
            <a:endParaRPr lang="es-MX" sz="3600" dirty="0"/>
          </a:p>
        </p:txBody>
      </p:sp>
      <p:sp>
        <p:nvSpPr>
          <p:cNvPr id="7" name="6 CuadroTexto"/>
          <p:cNvSpPr txBox="1"/>
          <p:nvPr/>
        </p:nvSpPr>
        <p:spPr>
          <a:xfrm>
            <a:off x="107505" y="5657671"/>
            <a:ext cx="8568952" cy="1200329"/>
          </a:xfrm>
          <a:prstGeom prst="rect">
            <a:avLst/>
          </a:prstGeom>
          <a:noFill/>
        </p:spPr>
        <p:txBody>
          <a:bodyPr wrap="square" rtlCol="0">
            <a:spAutoFit/>
          </a:bodyPr>
          <a:lstStyle/>
          <a:p>
            <a:pPr algn="just"/>
            <a:r>
              <a:rPr lang="es-MX" b="1" u="sng" dirty="0"/>
              <a:t>Tratándose de información reservada, los titulares de las áreas deberán revisar la clasificación al momento de la recepción de una solicitud, para verificar si subsisten las causas que le dieron origen.</a:t>
            </a:r>
          </a:p>
          <a:p>
            <a:pPr algn="just"/>
            <a:endParaRPr lang="es-MX" dirty="0"/>
          </a:p>
        </p:txBody>
      </p:sp>
    </p:spTree>
    <p:extLst>
      <p:ext uri="{BB962C8B-B14F-4D97-AF65-F5344CB8AC3E}">
        <p14:creationId xmlns:p14="http://schemas.microsoft.com/office/powerpoint/2010/main" val="2787003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Título"/>
          <p:cNvSpPr txBox="1">
            <a:spLocks noGrp="1"/>
          </p:cNvSpPr>
          <p:nvPr>
            <p:ph type="title"/>
          </p:nvPr>
        </p:nvSpPr>
        <p:spPr>
          <a:xfrm>
            <a:off x="-412097" y="323731"/>
            <a:ext cx="8229600" cy="1200329"/>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Índice de expedientes clasificados como reservados</a:t>
            </a:r>
            <a:endParaRPr lang="es-MX" sz="3600" dirty="0"/>
          </a:p>
        </p:txBody>
      </p:sp>
      <p:graphicFrame>
        <p:nvGraphicFramePr>
          <p:cNvPr id="2" name="1 Diagrama"/>
          <p:cNvGraphicFramePr/>
          <p:nvPr>
            <p:extLst>
              <p:ext uri="{D42A27DB-BD31-4B8C-83A1-F6EECF244321}">
                <p14:modId xmlns:p14="http://schemas.microsoft.com/office/powerpoint/2010/main" val="1156877266"/>
              </p:ext>
            </p:extLst>
          </p:nvPr>
        </p:nvGraphicFramePr>
        <p:xfrm>
          <a:off x="0" y="1484784"/>
          <a:ext cx="3960440" cy="2680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4 Conector recto de flecha"/>
          <p:cNvCxnSpPr/>
          <p:nvPr/>
        </p:nvCxnSpPr>
        <p:spPr>
          <a:xfrm>
            <a:off x="683568" y="3582211"/>
            <a:ext cx="0" cy="864096"/>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sp>
        <p:nvSpPr>
          <p:cNvPr id="6" name="5 CuadroTexto"/>
          <p:cNvSpPr txBox="1"/>
          <p:nvPr/>
        </p:nvSpPr>
        <p:spPr>
          <a:xfrm>
            <a:off x="107504" y="4446307"/>
            <a:ext cx="2952328" cy="1477328"/>
          </a:xfrm>
          <a:prstGeom prst="rect">
            <a:avLst/>
          </a:prstGeom>
          <a:solidFill>
            <a:schemeClr val="accent2">
              <a:lumMod val="20000"/>
              <a:lumOff val="80000"/>
            </a:schemeClr>
          </a:solidFill>
        </p:spPr>
        <p:txBody>
          <a:bodyPr wrap="square" rtlCol="0">
            <a:spAutoFit/>
          </a:bodyPr>
          <a:lstStyle/>
          <a:p>
            <a:pPr algn="ctr"/>
            <a:r>
              <a:rPr lang="es-MX" dirty="0"/>
              <a:t>Elaborarse semestralmente y publicarse en Formatos Abiertos al día siguiente de su elaboración.</a:t>
            </a:r>
          </a:p>
          <a:p>
            <a:pPr algn="ctr"/>
            <a:r>
              <a:rPr lang="es-MX" dirty="0"/>
              <a:t>Página SO y PNT</a:t>
            </a:r>
          </a:p>
        </p:txBody>
      </p:sp>
      <p:pic>
        <p:nvPicPr>
          <p:cNvPr id="3075" name="Picture 3" descr="C:\Users\suad.matus\AppData\Local\Microsoft\Windows\Temporary Internet Files\Content.IE5\YFMLD910\Calendario 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512130">
            <a:off x="2521269" y="5419730"/>
            <a:ext cx="896853" cy="8469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13 Tabla"/>
          <p:cNvGraphicFramePr>
            <a:graphicFrameLocks noGrp="1"/>
          </p:cNvGraphicFramePr>
          <p:nvPr>
            <p:extLst>
              <p:ext uri="{D42A27DB-BD31-4B8C-83A1-F6EECF244321}">
                <p14:modId xmlns:p14="http://schemas.microsoft.com/office/powerpoint/2010/main" val="4214260457"/>
              </p:ext>
            </p:extLst>
          </p:nvPr>
        </p:nvGraphicFramePr>
        <p:xfrm>
          <a:off x="4355976" y="1556792"/>
          <a:ext cx="3840088" cy="3205480"/>
        </p:xfrm>
        <a:graphic>
          <a:graphicData uri="http://schemas.openxmlformats.org/drawingml/2006/table">
            <a:tbl>
              <a:tblPr firstRow="1" bandRow="1">
                <a:tableStyleId>{16D9F66E-5EB9-4882-86FB-DCBF35E3C3E4}</a:tableStyleId>
              </a:tblPr>
              <a:tblGrid>
                <a:gridCol w="3840088">
                  <a:extLst>
                    <a:ext uri="{9D8B030D-6E8A-4147-A177-3AD203B41FA5}">
                      <a16:colId xmlns:a16="http://schemas.microsoft.com/office/drawing/2014/main" val="20000"/>
                    </a:ext>
                  </a:extLst>
                </a:gridCol>
              </a:tblGrid>
              <a:tr h="370840">
                <a:tc>
                  <a:txBody>
                    <a:bodyPr/>
                    <a:lstStyle/>
                    <a:p>
                      <a:r>
                        <a:rPr lang="es-MX" dirty="0"/>
                        <a:t>En</a:t>
                      </a:r>
                      <a:r>
                        <a:rPr lang="es-MX" baseline="0" dirty="0"/>
                        <a:t> el índice se debe indicar:</a:t>
                      </a:r>
                      <a:endParaRPr lang="es-MX" dirty="0"/>
                    </a:p>
                  </a:txBody>
                  <a:tcPr/>
                </a:tc>
                <a:extLst>
                  <a:ext uri="{0D108BD9-81ED-4DB2-BD59-A6C34878D82A}">
                    <a16:rowId xmlns:a16="http://schemas.microsoft.com/office/drawing/2014/main" val="10000"/>
                  </a:ext>
                </a:extLst>
              </a:tr>
              <a:tr h="370840">
                <a:tc>
                  <a:txBody>
                    <a:bodyPr/>
                    <a:lstStyle/>
                    <a:p>
                      <a:pPr algn="just"/>
                      <a:r>
                        <a:rPr lang="es-MX" b="1" dirty="0"/>
                        <a:t>1.- </a:t>
                      </a:r>
                      <a:r>
                        <a:rPr lang="es-MX" dirty="0"/>
                        <a:t>El Área que generó la información.</a:t>
                      </a:r>
                    </a:p>
                    <a:p>
                      <a:pPr algn="just"/>
                      <a:r>
                        <a:rPr lang="es-MX" b="1" dirty="0"/>
                        <a:t>2.- </a:t>
                      </a:r>
                      <a:r>
                        <a:rPr lang="es-MX" dirty="0"/>
                        <a:t>El</a:t>
                      </a:r>
                      <a:r>
                        <a:rPr lang="es-MX" baseline="0" dirty="0"/>
                        <a:t> </a:t>
                      </a:r>
                      <a:r>
                        <a:rPr lang="es-MX" dirty="0"/>
                        <a:t>nombre del Documento.</a:t>
                      </a:r>
                    </a:p>
                    <a:p>
                      <a:pPr algn="just"/>
                      <a:r>
                        <a:rPr lang="es-MX" b="1" dirty="0"/>
                        <a:t>3.- </a:t>
                      </a:r>
                      <a:r>
                        <a:rPr lang="es-MX" dirty="0"/>
                        <a:t>Si se trata de una reserva completa o parcial.</a:t>
                      </a:r>
                    </a:p>
                    <a:p>
                      <a:pPr algn="just"/>
                      <a:r>
                        <a:rPr lang="es-MX" b="1" dirty="0"/>
                        <a:t>4.-</a:t>
                      </a:r>
                      <a:r>
                        <a:rPr lang="es-MX" dirty="0"/>
                        <a:t>La fecha en que inicia y finaliza la reserva.</a:t>
                      </a:r>
                    </a:p>
                    <a:p>
                      <a:pPr algn="just"/>
                      <a:r>
                        <a:rPr lang="es-MX" b="1" dirty="0"/>
                        <a:t>5.-</a:t>
                      </a:r>
                      <a:r>
                        <a:rPr lang="es-MX" dirty="0"/>
                        <a:t>Su justificación.</a:t>
                      </a:r>
                    </a:p>
                    <a:p>
                      <a:pPr algn="just"/>
                      <a:r>
                        <a:rPr lang="es-MX" b="1" dirty="0"/>
                        <a:t>6.- </a:t>
                      </a:r>
                      <a:r>
                        <a:rPr lang="es-MX" dirty="0"/>
                        <a:t>El plazo de reserva y, en su caso, las partes del Documento que se reservan y si se encuentra en prórroga.</a:t>
                      </a:r>
                    </a:p>
                  </a:txBody>
                  <a:tcPr/>
                </a:tc>
                <a:extLst>
                  <a:ext uri="{0D108BD9-81ED-4DB2-BD59-A6C34878D82A}">
                    <a16:rowId xmlns:a16="http://schemas.microsoft.com/office/drawing/2014/main" val="10001"/>
                  </a:ext>
                </a:extLst>
              </a:tr>
            </a:tbl>
          </a:graphicData>
        </a:graphic>
      </p:graphicFrame>
      <p:sp>
        <p:nvSpPr>
          <p:cNvPr id="15" name="14 CuadroTexto"/>
          <p:cNvSpPr txBox="1"/>
          <p:nvPr/>
        </p:nvSpPr>
        <p:spPr>
          <a:xfrm>
            <a:off x="4932040" y="5461829"/>
            <a:ext cx="3260438" cy="923330"/>
          </a:xfrm>
          <a:prstGeom prst="rect">
            <a:avLst/>
          </a:prstGeom>
          <a:solidFill>
            <a:srgbClr val="FFFF66"/>
          </a:solidFill>
        </p:spPr>
        <p:txBody>
          <a:bodyPr wrap="square" rtlCol="0">
            <a:spAutoFit/>
          </a:bodyPr>
          <a:lstStyle/>
          <a:p>
            <a:pPr algn="just"/>
            <a:r>
              <a:rPr lang="es-MX" b="1" dirty="0"/>
              <a:t>                    NOTA: </a:t>
            </a:r>
            <a:r>
              <a:rPr lang="es-MX" dirty="0"/>
              <a:t>En ningún caso el índice será considerado como información reservada.</a:t>
            </a:r>
            <a:endParaRPr lang="es-MX" b="1" dirty="0"/>
          </a:p>
        </p:txBody>
      </p:sp>
      <p:pic>
        <p:nvPicPr>
          <p:cNvPr id="3076" name="Picture 4" descr="C:\Users\suad.matus\AppData\Local\Microsoft\Windows\Temporary Internet Files\Content.IE5\YFMLD910\post-it-note-451x4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46424">
            <a:off x="4901131" y="5097067"/>
            <a:ext cx="755259" cy="669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4425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32544" y="1919039"/>
            <a:ext cx="6429627" cy="270843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just">
              <a:defRPr/>
            </a:pPr>
            <a:r>
              <a:rPr lang="es-MX" dirty="0">
                <a:solidFill>
                  <a:schemeClr val="tx1"/>
                </a:solidFill>
                <a:latin typeface="+mj-lt"/>
              </a:rPr>
              <a:t>La manifestación de las ideas no será objeto de ninguna inquisición judicial o administrativa, sino en el caso de que ataque a la moral, la vida privada o los derechos de terceros, provoque algún delito, o perturbe el orden público; el derecho de réplica será ejercido en los términos dispuestos por la ley. </a:t>
            </a:r>
            <a:r>
              <a:rPr lang="es-MX" b="1" dirty="0">
                <a:solidFill>
                  <a:schemeClr val="tx1"/>
                </a:solidFill>
                <a:effectLst>
                  <a:outerShdw blurRad="38100" dist="38100" dir="2700000" algn="tl">
                    <a:srgbClr val="000000">
                      <a:alpha val="43137"/>
                    </a:srgbClr>
                  </a:outerShdw>
                </a:effectLst>
                <a:latin typeface="+mj-lt"/>
              </a:rPr>
              <a:t>El derecho a la información será garantizado por el Estado.</a:t>
            </a:r>
          </a:p>
          <a:p>
            <a:pPr algn="just">
              <a:defRPr/>
            </a:pPr>
            <a:endParaRPr lang="es-MX" sz="800" b="1" dirty="0">
              <a:solidFill>
                <a:schemeClr val="tx1"/>
              </a:solidFill>
              <a:effectLst>
                <a:outerShdw blurRad="38100" dist="38100" dir="2700000" algn="tl">
                  <a:srgbClr val="000000">
                    <a:alpha val="43137"/>
                  </a:srgbClr>
                </a:outerShdw>
              </a:effectLst>
              <a:latin typeface="+mj-lt"/>
            </a:endParaRPr>
          </a:p>
          <a:p>
            <a:pPr algn="just">
              <a:defRPr/>
            </a:pPr>
            <a:r>
              <a:rPr lang="es-MX" dirty="0">
                <a:solidFill>
                  <a:schemeClr val="tx1"/>
                </a:solidFill>
                <a:latin typeface="+mj-lt"/>
              </a:rPr>
              <a:t>Toda persona tiene derecho al libre acceso a información plural y oportuna, así como a </a:t>
            </a:r>
            <a:r>
              <a:rPr lang="es-MX" b="1" u="sng" dirty="0">
                <a:solidFill>
                  <a:schemeClr val="tx1"/>
                </a:solidFill>
                <a:latin typeface="+mj-lt"/>
              </a:rPr>
              <a:t>buscar, recibir y difundir </a:t>
            </a:r>
            <a:r>
              <a:rPr lang="es-MX" dirty="0">
                <a:solidFill>
                  <a:schemeClr val="tx1"/>
                </a:solidFill>
                <a:latin typeface="+mj-lt"/>
              </a:rPr>
              <a:t>información e ideas de toda índole por cualquier medio de expresión.</a:t>
            </a:r>
            <a:endParaRPr lang="es-MX" b="1" dirty="0">
              <a:solidFill>
                <a:schemeClr val="tx1"/>
              </a:solidFill>
              <a:effectLst>
                <a:outerShdw blurRad="38100" dist="38100" dir="2700000" algn="tl">
                  <a:srgbClr val="000000">
                    <a:alpha val="43137"/>
                  </a:srgbClr>
                </a:outerShdw>
              </a:effectLst>
              <a:latin typeface="+mj-lt"/>
            </a:endParaRPr>
          </a:p>
        </p:txBody>
      </p:sp>
      <p:pic>
        <p:nvPicPr>
          <p:cNvPr id="5" name="4 Imagen" descr="LEY.png"/>
          <p:cNvPicPr>
            <a:picLocks noChangeAspect="1"/>
          </p:cNvPicPr>
          <p:nvPr/>
        </p:nvPicPr>
        <p:blipFill>
          <a:blip r:embed="rId2" cstate="email"/>
          <a:srcRect/>
          <a:stretch>
            <a:fillRect/>
          </a:stretch>
        </p:blipFill>
        <p:spPr>
          <a:xfrm>
            <a:off x="251520" y="3367822"/>
            <a:ext cx="1406266" cy="781258"/>
          </a:xfrm>
          <a:prstGeom prst="rect">
            <a:avLst/>
          </a:prstGeom>
          <a:ln>
            <a:noFill/>
          </a:ln>
          <a:effectLst>
            <a:softEdge rad="12700"/>
          </a:effectLst>
        </p:spPr>
      </p:pic>
      <p:sp>
        <p:nvSpPr>
          <p:cNvPr id="7" name="6 Rectángulo"/>
          <p:cNvSpPr/>
          <p:nvPr/>
        </p:nvSpPr>
        <p:spPr>
          <a:xfrm>
            <a:off x="1691680" y="1465620"/>
            <a:ext cx="6480720" cy="52322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es-MX" sz="2800" b="1" dirty="0">
                <a:solidFill>
                  <a:srgbClr val="6C5578"/>
                </a:solidFill>
                <a:effectLst>
                  <a:glow rad="101600">
                    <a:schemeClr val="bg1">
                      <a:lumMod val="95000"/>
                      <a:alpha val="60000"/>
                    </a:schemeClr>
                  </a:glow>
                  <a:outerShdw blurRad="38100" dist="38100" dir="2700000" algn="tl">
                    <a:srgbClr val="000000">
                      <a:alpha val="43137"/>
                    </a:srgbClr>
                  </a:outerShdw>
                </a:effectLst>
                <a:latin typeface="Arial Narrow" pitchFamily="34" charset="0"/>
              </a:rPr>
              <a:t>Artículo 6º</a:t>
            </a:r>
            <a:endParaRPr lang="es-MX" sz="2000" b="1" dirty="0">
              <a:solidFill>
                <a:schemeClr val="tx1"/>
              </a:solidFill>
              <a:latin typeface="Arial Narrow" pitchFamily="34" charset="0"/>
            </a:endParaRPr>
          </a:p>
        </p:txBody>
      </p:sp>
      <p:sp>
        <p:nvSpPr>
          <p:cNvPr id="8" name="3 Título"/>
          <p:cNvSpPr>
            <a:spLocks noGrp="1"/>
          </p:cNvSpPr>
          <p:nvPr>
            <p:ph type="title"/>
          </p:nvPr>
        </p:nvSpPr>
        <p:spPr/>
        <p:txBody>
          <a:bodyPr>
            <a:normAutofit fontScale="90000"/>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Constitución Política de los</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Estados Unidos Mexicanos</a:t>
            </a:r>
            <a:endParaRPr lang="es-MX" sz="3200" b="1" dirty="0">
              <a:solidFill>
                <a:schemeClr val="bg1">
                  <a:lumMod val="50000"/>
                </a:schemeClr>
              </a:solidFill>
              <a:effectLst>
                <a:outerShdw blurRad="38100" dist="38100" dir="2700000" algn="tl">
                  <a:srgbClr val="000000">
                    <a:alpha val="43137"/>
                  </a:srgbClr>
                </a:outerShdw>
              </a:effectLst>
              <a:latin typeface="Arial Narrow" pitchFamily="34" charset="0"/>
            </a:endParaRPr>
          </a:p>
        </p:txBody>
      </p:sp>
      <p:sp>
        <p:nvSpPr>
          <p:cNvPr id="12" name="11 Rectángulo"/>
          <p:cNvSpPr/>
          <p:nvPr/>
        </p:nvSpPr>
        <p:spPr>
          <a:xfrm>
            <a:off x="1176034" y="4797152"/>
            <a:ext cx="6986138" cy="1569660"/>
          </a:xfrm>
          <a:prstGeom prst="rect">
            <a:avLst/>
          </a:prstGeom>
          <a:solidFill>
            <a:schemeClr val="bg1">
              <a:lumMod val="85000"/>
            </a:schemeClr>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just">
              <a:defRPr/>
            </a:pPr>
            <a:r>
              <a:rPr lang="es-MX" sz="2400" b="1" dirty="0">
                <a:solidFill>
                  <a:schemeClr val="tx1"/>
                </a:solidFill>
              </a:rPr>
              <a:t>A. Para el ejercicio del derecho de acceso a la información los sujetos obligados, en el ámbito de sus respectivas competencias, se regirán por los siguientes principios y bases:</a:t>
            </a:r>
          </a:p>
        </p:txBody>
      </p:sp>
    </p:spTree>
    <p:extLst>
      <p:ext uri="{BB962C8B-B14F-4D97-AF65-F5344CB8AC3E}">
        <p14:creationId xmlns:p14="http://schemas.microsoft.com/office/powerpoint/2010/main" val="24651776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2576" y="332656"/>
            <a:ext cx="8229600" cy="1143000"/>
          </a:xfrm>
        </p:spPr>
        <p:txBody>
          <a:bodyPr>
            <a:normAutofit fontScale="90000"/>
          </a:bodyPr>
          <a:lstStyle/>
          <a:p>
            <a:r>
              <a:rPr lang="es-MX" b="1" dirty="0">
                <a:solidFill>
                  <a:schemeClr val="bg1">
                    <a:lumMod val="50000"/>
                  </a:schemeClr>
                </a:solidFill>
                <a:effectLst>
                  <a:outerShdw blurRad="38100" dist="38100" dir="2700000" algn="tl">
                    <a:srgbClr val="000000">
                      <a:alpha val="43137"/>
                    </a:srgbClr>
                  </a:outerShdw>
                </a:effectLst>
                <a:latin typeface="Arial Narrow" pitchFamily="34" charset="0"/>
              </a:rPr>
              <a:t>Procedimiento aprobación índice expedientes clasificados</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904710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0869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412097" y="600730"/>
            <a:ext cx="8229600" cy="646331"/>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Desclasificación de la información</a:t>
            </a:r>
            <a:endParaRPr lang="es-MX" sz="3600" dirty="0"/>
          </a:p>
        </p:txBody>
      </p:sp>
      <p:graphicFrame>
        <p:nvGraphicFramePr>
          <p:cNvPr id="2" name="1 Diagrama"/>
          <p:cNvGraphicFramePr/>
          <p:nvPr>
            <p:extLst>
              <p:ext uri="{D42A27DB-BD31-4B8C-83A1-F6EECF244321}">
                <p14:modId xmlns:p14="http://schemas.microsoft.com/office/powerpoint/2010/main" val="2878899893"/>
              </p:ext>
            </p:extLst>
          </p:nvPr>
        </p:nvGraphicFramePr>
        <p:xfrm>
          <a:off x="204630" y="1575802"/>
          <a:ext cx="8759857" cy="4248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179712" y="1589075"/>
            <a:ext cx="6264696" cy="369332"/>
          </a:xfrm>
          <a:prstGeom prst="rect">
            <a:avLst/>
          </a:prstGeom>
          <a:noFill/>
        </p:spPr>
        <p:txBody>
          <a:bodyPr wrap="square" rtlCol="0">
            <a:spAutoFit/>
          </a:bodyPr>
          <a:lstStyle/>
          <a:p>
            <a:r>
              <a:rPr lang="es-MX" b="1" dirty="0"/>
              <a:t>La información clasificada será pública cuando:</a:t>
            </a:r>
          </a:p>
        </p:txBody>
      </p:sp>
      <p:pic>
        <p:nvPicPr>
          <p:cNvPr id="5122" name="Picture 2" descr="C:\Users\suad.matus\AppData\Local\Microsoft\Windows\Temporary Internet Files\Content.IE5\85WA33BR\judge_hammer[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61664" y="4611960"/>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uad.matus\AppData\Local\Microsoft\Windows\Temporary Internet Files\Content.IE5\S3OWD33G\meeting[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6256" y="4677072"/>
            <a:ext cx="1477516" cy="13297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uad.matus\AppData\Local\Microsoft\Windows\Temporary Internet Files\Content.IE5\YFMLD910\calendario4[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9792" y="4677072"/>
            <a:ext cx="1855252" cy="13951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suad.matus\AppData\Local\Microsoft\Windows\Temporary Internet Files\Content.IE5\YFMLD910\semaforo[1].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3608" y="4486200"/>
            <a:ext cx="1017848" cy="156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2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Título"/>
          <p:cNvSpPr txBox="1">
            <a:spLocks noGrp="1"/>
          </p:cNvSpPr>
          <p:nvPr>
            <p:ph type="title"/>
          </p:nvPr>
        </p:nvSpPr>
        <p:spPr>
          <a:xfrm>
            <a:off x="-412097" y="600730"/>
            <a:ext cx="8229600" cy="646331"/>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Desclasificación de la información</a:t>
            </a:r>
            <a:endParaRPr lang="es-MX" sz="3600" dirty="0"/>
          </a:p>
        </p:txBody>
      </p:sp>
      <p:pic>
        <p:nvPicPr>
          <p:cNvPr id="9" name="Picture 2" descr="http://www.iglesia.cl/cursilloscristiandadvalparaiso/Paginas%20Temporales/20110530-EscFormacion_LectioDivina/interrogacion.jpg"/>
          <p:cNvPicPr>
            <a:picLocks noChangeAspect="1" noChangeArrowheads="1"/>
          </p:cNvPicPr>
          <p:nvPr/>
        </p:nvPicPr>
        <p:blipFill>
          <a:blip r:embed="rId2" cstate="print">
            <a:clrChange>
              <a:clrFrom>
                <a:srgbClr val="FDFDFD"/>
              </a:clrFrom>
              <a:clrTo>
                <a:srgbClr val="FDFDFD">
                  <a:alpha val="0"/>
                </a:srgbClr>
              </a:clrTo>
            </a:clrChange>
            <a:duotone>
              <a:schemeClr val="bg2">
                <a:shade val="45000"/>
                <a:satMod val="135000"/>
              </a:schemeClr>
              <a:prstClr val="white"/>
            </a:duotone>
          </a:blip>
          <a:srcRect/>
          <a:stretch>
            <a:fillRect/>
          </a:stretch>
        </p:blipFill>
        <p:spPr bwMode="auto">
          <a:xfrm rot="12687227">
            <a:off x="187503" y="1592829"/>
            <a:ext cx="1000360" cy="1000360"/>
          </a:xfrm>
          <a:prstGeom prst="rect">
            <a:avLst/>
          </a:prstGeom>
          <a:noFill/>
          <a:effectLst>
            <a:outerShdw blurRad="50800" dist="38100" algn="l" rotWithShape="0">
              <a:prstClr val="black">
                <a:alpha val="40000"/>
              </a:prstClr>
            </a:outerShdw>
          </a:effectLst>
        </p:spPr>
      </p:pic>
      <p:sp>
        <p:nvSpPr>
          <p:cNvPr id="3" name="2 Rectángulo"/>
          <p:cNvSpPr/>
          <p:nvPr/>
        </p:nvSpPr>
        <p:spPr>
          <a:xfrm rot="21144425">
            <a:off x="927871" y="1292791"/>
            <a:ext cx="2651880" cy="1600438"/>
          </a:xfrm>
          <a:prstGeom prst="rect">
            <a:avLst/>
          </a:prstGeom>
        </p:spPr>
        <p:txBody>
          <a:bodyPr wrap="none">
            <a:spAutoFit/>
          </a:bodyPr>
          <a:lstStyle/>
          <a:p>
            <a:r>
              <a:rPr lang="es-ES" sz="4000" b="1" dirty="0">
                <a:solidFill>
                  <a:schemeClr val="tx2">
                    <a:lumMod val="50000"/>
                  </a:schemeClr>
                </a:solidFill>
                <a:effectLst>
                  <a:outerShdw blurRad="38100" dist="38100" dir="2700000" algn="tl">
                    <a:srgbClr val="000000">
                      <a:alpha val="43137"/>
                    </a:srgbClr>
                  </a:outerShdw>
                </a:effectLst>
              </a:rPr>
              <a:t>Quién</a:t>
            </a:r>
          </a:p>
          <a:p>
            <a:r>
              <a:rPr lang="es-ES" sz="4000" b="1" dirty="0">
                <a:solidFill>
                  <a:schemeClr val="tx2">
                    <a:lumMod val="50000"/>
                  </a:schemeClr>
                </a:solidFill>
                <a:effectLst>
                  <a:outerShdw blurRad="38100" dist="38100" dir="2700000" algn="tl">
                    <a:srgbClr val="000000">
                      <a:alpha val="43137"/>
                    </a:srgbClr>
                  </a:outerShdw>
                </a:effectLst>
              </a:rPr>
              <a:t>Desclasifica</a:t>
            </a:r>
          </a:p>
          <a:p>
            <a:endParaRPr lang="es-MX" dirty="0"/>
          </a:p>
        </p:txBody>
      </p:sp>
      <p:pic>
        <p:nvPicPr>
          <p:cNvPr id="11" name="Picture 2" descr="http://www.iglesia.cl/cursilloscristiandadvalparaiso/Paginas%20Temporales/20110530-EscFormacion_LectioDivina/interrogacion.jpg"/>
          <p:cNvPicPr>
            <a:picLocks noChangeAspect="1" noChangeArrowheads="1"/>
          </p:cNvPicPr>
          <p:nvPr/>
        </p:nvPicPr>
        <p:blipFill>
          <a:blip r:embed="rId2" cstate="print">
            <a:clrChange>
              <a:clrFrom>
                <a:srgbClr val="FDFDFD"/>
              </a:clrFrom>
              <a:clrTo>
                <a:srgbClr val="FDFDFD">
                  <a:alpha val="0"/>
                </a:srgbClr>
              </a:clrTo>
            </a:clrChange>
            <a:duotone>
              <a:schemeClr val="bg2">
                <a:shade val="45000"/>
                <a:satMod val="135000"/>
              </a:schemeClr>
              <a:prstClr val="white"/>
            </a:duotone>
          </a:blip>
          <a:srcRect/>
          <a:stretch>
            <a:fillRect/>
          </a:stretch>
        </p:blipFill>
        <p:spPr bwMode="auto">
          <a:xfrm rot="915955">
            <a:off x="3173806" y="1166756"/>
            <a:ext cx="1000112" cy="1000112"/>
          </a:xfrm>
          <a:prstGeom prst="rect">
            <a:avLst/>
          </a:prstGeom>
          <a:noFill/>
          <a:effectLst>
            <a:outerShdw blurRad="50800" dist="38100" algn="l" rotWithShape="0">
              <a:prstClr val="black">
                <a:alpha val="40000"/>
              </a:prstClr>
            </a:outerShdw>
          </a:effectLst>
        </p:spPr>
      </p:pic>
      <p:sp>
        <p:nvSpPr>
          <p:cNvPr id="2" name="1 CuadroTexto"/>
          <p:cNvSpPr txBox="1"/>
          <p:nvPr/>
        </p:nvSpPr>
        <p:spPr>
          <a:xfrm>
            <a:off x="704157" y="3059599"/>
            <a:ext cx="1786267" cy="369332"/>
          </a:xfrm>
          <a:prstGeom prst="rect">
            <a:avLst/>
          </a:prstGeom>
          <a:solidFill>
            <a:schemeClr val="accent5">
              <a:lumMod val="60000"/>
              <a:lumOff val="40000"/>
            </a:schemeClr>
          </a:solidFill>
        </p:spPr>
        <p:txBody>
          <a:bodyPr wrap="square" rtlCol="0">
            <a:spAutoFit/>
          </a:bodyPr>
          <a:lstStyle/>
          <a:p>
            <a:r>
              <a:rPr lang="es-MX" b="1" dirty="0"/>
              <a:t>Titular del Área</a:t>
            </a:r>
          </a:p>
        </p:txBody>
      </p:sp>
      <p:sp>
        <p:nvSpPr>
          <p:cNvPr id="6" name="5 CuadroTexto"/>
          <p:cNvSpPr txBox="1"/>
          <p:nvPr/>
        </p:nvSpPr>
        <p:spPr>
          <a:xfrm>
            <a:off x="5076056" y="2042029"/>
            <a:ext cx="3528392" cy="1477328"/>
          </a:xfrm>
          <a:prstGeom prst="rect">
            <a:avLst/>
          </a:prstGeom>
          <a:solidFill>
            <a:schemeClr val="accent5">
              <a:lumMod val="60000"/>
              <a:lumOff val="40000"/>
            </a:schemeClr>
          </a:solidFill>
        </p:spPr>
        <p:txBody>
          <a:bodyPr wrap="square" rtlCol="0">
            <a:spAutoFit/>
          </a:bodyPr>
          <a:lstStyle/>
          <a:p>
            <a:pPr algn="just"/>
            <a:r>
              <a:rPr lang="es-MX" dirty="0"/>
              <a:t>Cuando haya transcurrido el periodo de reserva, o bien, cuando no habiendo transcurrido éste, dejen de subsistir las causas que dieron origen a la clasificación.</a:t>
            </a:r>
          </a:p>
        </p:txBody>
      </p:sp>
      <p:sp>
        <p:nvSpPr>
          <p:cNvPr id="12" name="11 CuadroTexto"/>
          <p:cNvSpPr txBox="1"/>
          <p:nvPr/>
        </p:nvSpPr>
        <p:spPr>
          <a:xfrm>
            <a:off x="323528" y="4102664"/>
            <a:ext cx="2603346" cy="369332"/>
          </a:xfrm>
          <a:prstGeom prst="rect">
            <a:avLst/>
          </a:prstGeom>
          <a:solidFill>
            <a:schemeClr val="accent4">
              <a:lumMod val="60000"/>
              <a:lumOff val="40000"/>
            </a:schemeClr>
          </a:solidFill>
        </p:spPr>
        <p:txBody>
          <a:bodyPr wrap="square" rtlCol="0">
            <a:spAutoFit/>
          </a:bodyPr>
          <a:lstStyle/>
          <a:p>
            <a:r>
              <a:rPr lang="es-MX" b="1" dirty="0"/>
              <a:t>Comité de Transparencia</a:t>
            </a:r>
          </a:p>
        </p:txBody>
      </p:sp>
      <p:sp>
        <p:nvSpPr>
          <p:cNvPr id="13" name="12 CuadroTexto"/>
          <p:cNvSpPr txBox="1"/>
          <p:nvPr/>
        </p:nvSpPr>
        <p:spPr>
          <a:xfrm>
            <a:off x="5076056" y="3789040"/>
            <a:ext cx="3312368" cy="1200329"/>
          </a:xfrm>
          <a:prstGeom prst="rect">
            <a:avLst/>
          </a:prstGeom>
          <a:solidFill>
            <a:schemeClr val="accent4">
              <a:lumMod val="60000"/>
              <a:lumOff val="40000"/>
            </a:schemeClr>
          </a:solidFill>
        </p:spPr>
        <p:txBody>
          <a:bodyPr wrap="square" rtlCol="0">
            <a:spAutoFit/>
          </a:bodyPr>
          <a:lstStyle/>
          <a:p>
            <a:pPr algn="just"/>
            <a:r>
              <a:rPr lang="es-MX" dirty="0"/>
              <a:t>Cuando determine que no se actualizan las causales de reserva o confidencialidad invocadas por el área competente.</a:t>
            </a:r>
          </a:p>
        </p:txBody>
      </p:sp>
      <p:sp>
        <p:nvSpPr>
          <p:cNvPr id="16" name="15 CuadroTexto"/>
          <p:cNvSpPr txBox="1"/>
          <p:nvPr/>
        </p:nvSpPr>
        <p:spPr>
          <a:xfrm>
            <a:off x="439995" y="5445224"/>
            <a:ext cx="2486879" cy="369332"/>
          </a:xfrm>
          <a:prstGeom prst="rect">
            <a:avLst/>
          </a:prstGeom>
          <a:solidFill>
            <a:srgbClr val="92D050"/>
          </a:solidFill>
        </p:spPr>
        <p:txBody>
          <a:bodyPr wrap="square" rtlCol="0">
            <a:spAutoFit/>
          </a:bodyPr>
          <a:lstStyle/>
          <a:p>
            <a:pPr algn="ctr"/>
            <a:r>
              <a:rPr lang="es-MX" b="1" dirty="0"/>
              <a:t>Organismos garantes</a:t>
            </a:r>
          </a:p>
        </p:txBody>
      </p:sp>
      <p:sp>
        <p:nvSpPr>
          <p:cNvPr id="17" name="16 CuadroTexto"/>
          <p:cNvSpPr txBox="1"/>
          <p:nvPr/>
        </p:nvSpPr>
        <p:spPr>
          <a:xfrm>
            <a:off x="5220072" y="5315618"/>
            <a:ext cx="3240360" cy="923330"/>
          </a:xfrm>
          <a:prstGeom prst="rect">
            <a:avLst/>
          </a:prstGeom>
          <a:solidFill>
            <a:srgbClr val="92D050"/>
          </a:solidFill>
        </p:spPr>
        <p:txBody>
          <a:bodyPr wrap="square" rtlCol="0">
            <a:spAutoFit/>
          </a:bodyPr>
          <a:lstStyle/>
          <a:p>
            <a:pPr algn="just"/>
            <a:r>
              <a:rPr lang="es-MX" dirty="0"/>
              <a:t>Cuando éstos así lo determinen mediante la resolución de un medio de impugnación.</a:t>
            </a:r>
          </a:p>
        </p:txBody>
      </p:sp>
      <p:sp>
        <p:nvSpPr>
          <p:cNvPr id="21" name="20 Flecha derecha"/>
          <p:cNvSpPr/>
          <p:nvPr/>
        </p:nvSpPr>
        <p:spPr>
          <a:xfrm>
            <a:off x="3394748" y="2780693"/>
            <a:ext cx="1368152" cy="648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23 Flecha derecha"/>
          <p:cNvSpPr/>
          <p:nvPr/>
        </p:nvSpPr>
        <p:spPr>
          <a:xfrm>
            <a:off x="3453642" y="3963177"/>
            <a:ext cx="1368152" cy="648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24 Flecha derecha"/>
          <p:cNvSpPr/>
          <p:nvPr/>
        </p:nvSpPr>
        <p:spPr>
          <a:xfrm>
            <a:off x="3434686" y="5315618"/>
            <a:ext cx="1368152" cy="648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28998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28572" y="1052736"/>
            <a:ext cx="7086592" cy="857256"/>
          </a:xfrm>
          <a:prstGeom prst="roundRect">
            <a:avLst/>
          </a:prstGeom>
          <a:solidFill>
            <a:schemeClr val="accent5">
              <a:lumMod val="5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Times" pitchFamily="18" charset="0"/>
              <a:buNone/>
              <a:tabLst/>
              <a:defRPr/>
            </a:pPr>
            <a:r>
              <a:rPr kumimoji="0" lang="es-ES" sz="3200" b="0"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Información</a:t>
            </a:r>
            <a:r>
              <a:rPr kumimoji="0" lang="es-ES" sz="3200" b="0" i="0" u="none" strike="noStrike" kern="1200" cap="none" spc="0" normalizeH="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 pública (principio)</a:t>
            </a:r>
            <a:endParaRPr kumimoji="0" lang="es-ES" sz="2400" b="0"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4" name="2 Marcador de contenido"/>
          <p:cNvSpPr txBox="1">
            <a:spLocks/>
          </p:cNvSpPr>
          <p:nvPr/>
        </p:nvSpPr>
        <p:spPr>
          <a:xfrm>
            <a:off x="292768" y="2389997"/>
            <a:ext cx="7086592" cy="857256"/>
          </a:xfrm>
          <a:prstGeom prst="roundRect">
            <a:avLst/>
          </a:prstGeom>
          <a:solidFill>
            <a:schemeClr val="accent4">
              <a:lumMod val="5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Times" pitchFamily="18" charset="0"/>
              <a:buNone/>
              <a:tabLst/>
              <a:defRPr/>
            </a:pPr>
            <a:r>
              <a:rPr kumimoji="0" lang="es-ES" sz="3200" b="0"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Información</a:t>
            </a:r>
            <a:r>
              <a:rPr kumimoji="0" lang="es-ES" sz="3200" b="0" i="0" u="none" strike="noStrike" kern="1200" cap="none" spc="0" normalizeH="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 clasificada (excepciones)</a:t>
            </a:r>
            <a:endParaRPr kumimoji="0" lang="es-ES" sz="2400" b="0"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5" name="2 Marcador de contenido"/>
          <p:cNvSpPr txBox="1">
            <a:spLocks/>
          </p:cNvSpPr>
          <p:nvPr/>
        </p:nvSpPr>
        <p:spPr>
          <a:xfrm>
            <a:off x="3548650" y="3857812"/>
            <a:ext cx="4476840" cy="857256"/>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Times" pitchFamily="18" charset="0"/>
              <a:buNone/>
              <a:tabLst/>
              <a:defRPr/>
            </a:pPr>
            <a:r>
              <a:rPr kumimoji="0" lang="es-ES" sz="3000" b="0"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Información</a:t>
            </a:r>
            <a:r>
              <a:rPr kumimoji="0" lang="es-ES" sz="3000" b="0" i="0" u="none" strike="noStrike" kern="1200" cap="none" spc="0" normalizeH="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 reservada</a:t>
            </a:r>
            <a:endParaRPr kumimoji="0" lang="es-ES" sz="3000" b="0"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
        <p:nvSpPr>
          <p:cNvPr id="6" name="2 Marcador de contenido"/>
          <p:cNvSpPr txBox="1">
            <a:spLocks/>
          </p:cNvSpPr>
          <p:nvPr/>
        </p:nvSpPr>
        <p:spPr>
          <a:xfrm>
            <a:off x="3571868" y="5286388"/>
            <a:ext cx="4465098" cy="857256"/>
          </a:xfrm>
          <a:prstGeom prst="roundRect">
            <a:avLst/>
          </a:prstGeom>
          <a:solidFill>
            <a:schemeClr val="accent4">
              <a:lumMod val="75000"/>
            </a:schemeClr>
          </a:solidFill>
          <a:effectLst>
            <a:outerShdw blurRad="40000" dist="23000" dir="5400000" rotWithShape="0">
              <a:srgbClr val="000000">
                <a:alpha val="35000"/>
              </a:srgbClr>
            </a:outerShdw>
            <a:reflection blurRad="6350" stA="52000" endA="300" endPos="35000" dir="5400000" sy="-100000" algn="bl" rotWithShape="0"/>
          </a:effectLst>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Autofit/>
          </a:bodyPr>
          <a:lstStyle/>
          <a:p>
            <a:pPr marL="342900" marR="0" lvl="0" indent="-342900" algn="ctr" defTabSz="914400" rtl="0" eaLnBrk="1" fontAlgn="auto" latinLnBrk="0" hangingPunct="1">
              <a:lnSpc>
                <a:spcPct val="100000"/>
              </a:lnSpc>
              <a:spcBef>
                <a:spcPct val="20000"/>
              </a:spcBef>
              <a:spcAft>
                <a:spcPts val="0"/>
              </a:spcAft>
              <a:buClrTx/>
              <a:buSzTx/>
              <a:buFont typeface="Times" pitchFamily="18" charset="0"/>
              <a:buNone/>
              <a:tabLst/>
              <a:defRPr/>
            </a:pPr>
            <a:r>
              <a:rPr lang="es-ES" sz="3000" dirty="0">
                <a:effectLst>
                  <a:outerShdw blurRad="38100" dist="38100" dir="2700000" algn="tl">
                    <a:srgbClr val="000000">
                      <a:alpha val="43137"/>
                    </a:srgbClr>
                  </a:outerShdw>
                </a:effectLst>
              </a:rPr>
              <a:t>Información confidencial</a:t>
            </a:r>
            <a:endParaRPr kumimoji="0" lang="es-ES" sz="3000" b="0"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pic>
        <p:nvPicPr>
          <p:cNvPr id="26627" name="Picture 3" descr="C:\Users\suad.matus\AppData\Local\Microsoft\Windows\Temporary Internet Files\Content.IE5\85WA33BR\Folder-purpul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136401"/>
            <a:ext cx="2025783" cy="1387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318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412097" y="323731"/>
            <a:ext cx="8229600" cy="1200329"/>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Limitaciones al derecho de acceso a la información</a:t>
            </a:r>
            <a:endParaRPr lang="es-MX" sz="3600" dirty="0"/>
          </a:p>
        </p:txBody>
      </p:sp>
      <p:sp>
        <p:nvSpPr>
          <p:cNvPr id="5" name="3 CuadroTexto"/>
          <p:cNvSpPr txBox="1">
            <a:spLocks noChangeArrowheads="1"/>
          </p:cNvSpPr>
          <p:nvPr/>
        </p:nvSpPr>
        <p:spPr bwMode="auto">
          <a:xfrm>
            <a:off x="500034" y="2571737"/>
            <a:ext cx="2857500" cy="1328023"/>
          </a:xfrm>
          <a:prstGeom prst="roundRect">
            <a:avLst/>
          </a:prstGeom>
          <a:solidFill>
            <a:schemeClr val="accent4">
              <a:lumMod val="50000"/>
            </a:schemeClr>
          </a:solidFill>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a:spcBef>
                <a:spcPct val="50000"/>
              </a:spcBef>
            </a:pPr>
            <a:r>
              <a:rPr lang="es-MX" sz="2400" dirty="0">
                <a:solidFill>
                  <a:schemeClr val="bg1"/>
                </a:solidFill>
                <a:effectLst>
                  <a:outerShdw blurRad="38100" dist="38100" dir="2700000" algn="tl">
                    <a:srgbClr val="000000">
                      <a:alpha val="43137"/>
                    </a:srgbClr>
                  </a:outerShdw>
                </a:effectLst>
                <a:cs typeface="Arial" charset="0"/>
              </a:rPr>
              <a:t>Condiciones para la validez de las reservas</a:t>
            </a:r>
          </a:p>
        </p:txBody>
      </p:sp>
      <p:sp>
        <p:nvSpPr>
          <p:cNvPr id="6" name="5 Rectángulo redondeado"/>
          <p:cNvSpPr/>
          <p:nvPr/>
        </p:nvSpPr>
        <p:spPr>
          <a:xfrm>
            <a:off x="1000100" y="4071932"/>
            <a:ext cx="1794795" cy="408623"/>
          </a:xfrm>
          <a:prstGeom prst="roundRect">
            <a:avLst/>
          </a:prstGeom>
          <a:effectLst>
            <a:outerShdw blurRad="40000" dist="23000" dir="5400000" rotWithShape="0">
              <a:srgbClr val="000000">
                <a:alpha val="35000"/>
              </a:srgbClr>
            </a:outerShdw>
            <a:reflection blurRad="6350" stA="50000" endA="300" endPos="55000" dir="5400000" sy="-100000" algn="bl" rotWithShape="0"/>
          </a:effectLst>
          <a:scene3d>
            <a:camera prst="orthographicFront"/>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a:spAutoFit/>
          </a:bodyPr>
          <a:lstStyle/>
          <a:p>
            <a:pPr algn="ctr">
              <a:spcBef>
                <a:spcPct val="50000"/>
              </a:spcBef>
            </a:pPr>
            <a:r>
              <a:rPr lang="es-MX" dirty="0">
                <a:effectLst>
                  <a:outerShdw blurRad="38100" dist="38100" dir="2700000" algn="tl">
                    <a:srgbClr val="000000">
                      <a:alpha val="43137"/>
                    </a:srgbClr>
                  </a:outerShdw>
                </a:effectLst>
                <a:cs typeface="Arial" charset="0"/>
              </a:rPr>
              <a:t>6° constitucional</a:t>
            </a:r>
            <a:endParaRPr lang="es-ES" dirty="0">
              <a:effectLst>
                <a:outerShdw blurRad="38100" dist="38100" dir="2700000" algn="tl">
                  <a:srgbClr val="000000">
                    <a:alpha val="43137"/>
                  </a:srgbClr>
                </a:outerShdw>
              </a:effectLst>
              <a:cs typeface="Arial" charset="0"/>
            </a:endParaRPr>
          </a:p>
        </p:txBody>
      </p:sp>
      <p:sp>
        <p:nvSpPr>
          <p:cNvPr id="7" name="6 Abrir llave"/>
          <p:cNvSpPr/>
          <p:nvPr/>
        </p:nvSpPr>
        <p:spPr>
          <a:xfrm>
            <a:off x="3500438" y="1571612"/>
            <a:ext cx="571500" cy="4214813"/>
          </a:xfrm>
          <a:prstGeom prst="leftBrace">
            <a:avLst/>
          </a:prstGeom>
          <a:ln/>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es-ES" dirty="0">
              <a:solidFill>
                <a:srgbClr val="C00000"/>
              </a:solidFill>
            </a:endParaRPr>
          </a:p>
        </p:txBody>
      </p:sp>
      <p:sp>
        <p:nvSpPr>
          <p:cNvPr id="8" name="4 CuadroTexto"/>
          <p:cNvSpPr txBox="1">
            <a:spLocks noChangeArrowheads="1"/>
          </p:cNvSpPr>
          <p:nvPr/>
        </p:nvSpPr>
        <p:spPr bwMode="auto">
          <a:xfrm>
            <a:off x="3868259" y="1857372"/>
            <a:ext cx="2428886" cy="461665"/>
          </a:xfrm>
          <a:prstGeom prst="rect">
            <a:avLst/>
          </a:prstGeom>
          <a:noFill/>
          <a:ln w="9525">
            <a:noFill/>
            <a:miter lim="800000"/>
            <a:headEnd/>
            <a:tailEnd/>
          </a:ln>
        </p:spPr>
        <p:txBody>
          <a:bodyPr wrap="square">
            <a:spAutoFit/>
          </a:bodyPr>
          <a:lstStyle/>
          <a:p>
            <a:pPr>
              <a:spcBef>
                <a:spcPct val="50000"/>
              </a:spcBef>
            </a:pPr>
            <a:r>
              <a:rPr lang="es-MX" sz="2400" b="1" dirty="0">
                <a:solidFill>
                  <a:schemeClr val="accent4">
                    <a:lumMod val="50000"/>
                  </a:schemeClr>
                </a:solidFill>
                <a:effectLst>
                  <a:outerShdw blurRad="38100" dist="38100" dir="2700000" algn="tl">
                    <a:srgbClr val="000000">
                      <a:alpha val="43137"/>
                    </a:srgbClr>
                  </a:outerShdw>
                </a:effectLst>
                <a:latin typeface="+mn-lt"/>
                <a:cs typeface="Arial" charset="0"/>
              </a:rPr>
              <a:t>Temporalidad</a:t>
            </a:r>
            <a:endParaRPr lang="es-ES" sz="2400" b="1" dirty="0">
              <a:solidFill>
                <a:schemeClr val="accent4">
                  <a:lumMod val="50000"/>
                </a:schemeClr>
              </a:solidFill>
              <a:effectLst>
                <a:outerShdw blurRad="38100" dist="38100" dir="2700000" algn="tl">
                  <a:srgbClr val="000000">
                    <a:alpha val="43137"/>
                  </a:srgbClr>
                </a:outerShdw>
              </a:effectLst>
              <a:latin typeface="+mn-lt"/>
              <a:cs typeface="Arial" charset="0"/>
            </a:endParaRPr>
          </a:p>
        </p:txBody>
      </p:sp>
      <p:sp>
        <p:nvSpPr>
          <p:cNvPr id="10" name="5 CuadroTexto"/>
          <p:cNvSpPr txBox="1">
            <a:spLocks noChangeArrowheads="1"/>
          </p:cNvSpPr>
          <p:nvPr/>
        </p:nvSpPr>
        <p:spPr bwMode="auto">
          <a:xfrm>
            <a:off x="3878886" y="2675081"/>
            <a:ext cx="2500325" cy="461963"/>
          </a:xfrm>
          <a:prstGeom prst="rect">
            <a:avLst/>
          </a:prstGeom>
          <a:noFill/>
          <a:ln w="9525">
            <a:noFill/>
            <a:miter lim="800000"/>
            <a:headEnd/>
            <a:tailEnd/>
          </a:ln>
        </p:spPr>
        <p:txBody>
          <a:bodyPr wrap="square">
            <a:spAutoFit/>
          </a:bodyPr>
          <a:lstStyle/>
          <a:p>
            <a:pPr>
              <a:spcBef>
                <a:spcPct val="50000"/>
              </a:spcBef>
            </a:pPr>
            <a:r>
              <a:rPr lang="es-MX" sz="2400" b="1" dirty="0">
                <a:solidFill>
                  <a:schemeClr val="accent4">
                    <a:lumMod val="50000"/>
                  </a:schemeClr>
                </a:solidFill>
                <a:effectLst>
                  <a:outerShdw blurRad="38100" dist="38100" dir="2700000" algn="tl">
                    <a:srgbClr val="000000">
                      <a:alpha val="43137"/>
                    </a:srgbClr>
                  </a:outerShdw>
                </a:effectLst>
                <a:latin typeface="+mn-lt"/>
                <a:cs typeface="Arial" charset="0"/>
              </a:rPr>
              <a:t>Previsión legal</a:t>
            </a:r>
            <a:endParaRPr lang="es-ES" sz="2400" b="1" dirty="0">
              <a:solidFill>
                <a:schemeClr val="accent4">
                  <a:lumMod val="50000"/>
                </a:schemeClr>
              </a:solidFill>
              <a:effectLst>
                <a:outerShdw blurRad="38100" dist="38100" dir="2700000" algn="tl">
                  <a:srgbClr val="000000">
                    <a:alpha val="43137"/>
                  </a:srgbClr>
                </a:outerShdw>
              </a:effectLst>
              <a:latin typeface="+mn-lt"/>
              <a:cs typeface="Arial" charset="0"/>
            </a:endParaRPr>
          </a:p>
        </p:txBody>
      </p:sp>
      <p:sp>
        <p:nvSpPr>
          <p:cNvPr id="11" name="6 CuadroTexto"/>
          <p:cNvSpPr txBox="1">
            <a:spLocks noChangeArrowheads="1"/>
          </p:cNvSpPr>
          <p:nvPr/>
        </p:nvSpPr>
        <p:spPr bwMode="auto">
          <a:xfrm>
            <a:off x="4000501" y="4098925"/>
            <a:ext cx="1285880" cy="830263"/>
          </a:xfrm>
          <a:prstGeom prst="rect">
            <a:avLst/>
          </a:prstGeom>
          <a:noFill/>
          <a:ln w="9525">
            <a:noFill/>
            <a:miter lim="800000"/>
            <a:headEnd/>
            <a:tailEnd/>
          </a:ln>
        </p:spPr>
        <p:txBody>
          <a:bodyPr wrap="square">
            <a:spAutoFit/>
          </a:bodyPr>
          <a:lstStyle/>
          <a:p>
            <a:pPr>
              <a:spcBef>
                <a:spcPct val="50000"/>
              </a:spcBef>
            </a:pPr>
            <a:r>
              <a:rPr lang="es-MX" sz="2400" b="1" dirty="0">
                <a:solidFill>
                  <a:schemeClr val="accent4">
                    <a:lumMod val="50000"/>
                  </a:schemeClr>
                </a:solidFill>
                <a:effectLst>
                  <a:outerShdw blurRad="38100" dist="38100" dir="2700000" algn="tl">
                    <a:srgbClr val="000000">
                      <a:alpha val="43137"/>
                    </a:srgbClr>
                  </a:outerShdw>
                </a:effectLst>
                <a:latin typeface="+mn-lt"/>
                <a:cs typeface="Arial" charset="0"/>
              </a:rPr>
              <a:t>Interés público</a:t>
            </a:r>
            <a:endParaRPr lang="es-ES" sz="2400" b="1" dirty="0">
              <a:solidFill>
                <a:schemeClr val="accent4">
                  <a:lumMod val="50000"/>
                </a:schemeClr>
              </a:solidFill>
              <a:effectLst>
                <a:outerShdw blurRad="38100" dist="38100" dir="2700000" algn="tl">
                  <a:srgbClr val="000000">
                    <a:alpha val="43137"/>
                  </a:srgbClr>
                </a:outerShdw>
              </a:effectLst>
              <a:latin typeface="+mn-lt"/>
              <a:cs typeface="Arial" charset="0"/>
            </a:endParaRPr>
          </a:p>
        </p:txBody>
      </p:sp>
      <p:sp>
        <p:nvSpPr>
          <p:cNvPr id="12" name="11 Abrir llave"/>
          <p:cNvSpPr/>
          <p:nvPr/>
        </p:nvSpPr>
        <p:spPr>
          <a:xfrm>
            <a:off x="5357813" y="3571880"/>
            <a:ext cx="285750" cy="1928812"/>
          </a:xfrm>
          <a:prstGeom prst="leftBrace">
            <a:avLst/>
          </a:prstGeom>
          <a:ln/>
        </p:spPr>
        <p:style>
          <a:lnRef idx="3">
            <a:schemeClr val="accent4"/>
          </a:lnRef>
          <a:fillRef idx="0">
            <a:schemeClr val="accent4"/>
          </a:fillRef>
          <a:effectRef idx="2">
            <a:schemeClr val="accent4"/>
          </a:effectRef>
          <a:fontRef idx="minor">
            <a:schemeClr val="tx1"/>
          </a:fontRef>
        </p:style>
        <p:txBody>
          <a:bodyPr anchor="ctr"/>
          <a:lstStyle/>
          <a:p>
            <a:pPr algn="ctr">
              <a:defRPr/>
            </a:pPr>
            <a:endParaRPr lang="es-ES" dirty="0"/>
          </a:p>
        </p:txBody>
      </p:sp>
      <p:sp>
        <p:nvSpPr>
          <p:cNvPr id="13" name="7 CuadroTexto"/>
          <p:cNvSpPr txBox="1">
            <a:spLocks noChangeArrowheads="1"/>
          </p:cNvSpPr>
          <p:nvPr/>
        </p:nvSpPr>
        <p:spPr bwMode="auto">
          <a:xfrm>
            <a:off x="5572132" y="3643314"/>
            <a:ext cx="3143272" cy="830997"/>
          </a:xfrm>
          <a:prstGeom prst="rect">
            <a:avLst/>
          </a:prstGeom>
          <a:noFill/>
          <a:ln w="9525">
            <a:noFill/>
            <a:miter lim="800000"/>
            <a:headEnd/>
            <a:tailEnd/>
          </a:ln>
        </p:spPr>
        <p:txBody>
          <a:bodyPr wrap="square">
            <a:spAutoFit/>
          </a:bodyPr>
          <a:lstStyle/>
          <a:p>
            <a:pPr algn="ctr">
              <a:spcBef>
                <a:spcPct val="50000"/>
              </a:spcBef>
            </a:pPr>
            <a:r>
              <a:rPr lang="es-MX" sz="2400" b="1" dirty="0">
                <a:solidFill>
                  <a:schemeClr val="accent4">
                    <a:lumMod val="50000"/>
                  </a:schemeClr>
                </a:solidFill>
                <a:effectLst>
                  <a:outerShdw blurRad="38100" dist="38100" dir="2700000" algn="tl">
                    <a:srgbClr val="000000">
                      <a:alpha val="43137"/>
                    </a:srgbClr>
                  </a:outerShdw>
                </a:effectLst>
                <a:latin typeface="+mn-lt"/>
                <a:cs typeface="Arial" charset="0"/>
              </a:rPr>
              <a:t>Todas las causales de reserva previstas en</a:t>
            </a:r>
            <a:endParaRPr lang="es-ES" sz="2400" b="1" dirty="0">
              <a:solidFill>
                <a:schemeClr val="accent4">
                  <a:lumMod val="50000"/>
                </a:schemeClr>
              </a:solidFill>
              <a:effectLst>
                <a:outerShdw blurRad="38100" dist="38100" dir="2700000" algn="tl">
                  <a:srgbClr val="000000">
                    <a:alpha val="43137"/>
                  </a:srgbClr>
                </a:outerShdw>
              </a:effectLst>
              <a:latin typeface="+mn-lt"/>
              <a:cs typeface="Arial" charset="0"/>
            </a:endParaRPr>
          </a:p>
        </p:txBody>
      </p:sp>
      <p:sp>
        <p:nvSpPr>
          <p:cNvPr id="14" name="13 Rectángulo redondeado"/>
          <p:cNvSpPr/>
          <p:nvPr/>
        </p:nvSpPr>
        <p:spPr>
          <a:xfrm>
            <a:off x="6143636" y="4571998"/>
            <a:ext cx="1973945" cy="1174790"/>
          </a:xfrm>
          <a:prstGeom prst="roundRect">
            <a:avLst/>
          </a:prstGeom>
          <a:effectLst>
            <a:outerShdw blurRad="40000" dist="23000" dir="5400000" rotWithShape="0">
              <a:srgbClr val="000000">
                <a:alpha val="35000"/>
              </a:srgbClr>
            </a:outerShdw>
            <a:reflection blurRad="6350" stA="50000" endA="300" endPos="55000" dir="5400000" sy="-100000" algn="bl" rotWithShape="0"/>
          </a:effectLst>
          <a:scene3d>
            <a:camera prst="orthographicFront"/>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square">
            <a:spAutoFit/>
          </a:bodyPr>
          <a:lstStyle/>
          <a:p>
            <a:pPr algn="ctr">
              <a:spcBef>
                <a:spcPct val="50000"/>
              </a:spcBef>
            </a:pPr>
            <a:r>
              <a:rPr lang="es-MX" dirty="0">
                <a:effectLst>
                  <a:outerShdw blurRad="38100" dist="38100" dir="2700000" algn="tl">
                    <a:srgbClr val="000000">
                      <a:alpha val="43137"/>
                    </a:srgbClr>
                  </a:outerShdw>
                </a:effectLst>
                <a:cs typeface="Arial" charset="0"/>
              </a:rPr>
              <a:t>Artículo 113 LGTAIP</a:t>
            </a:r>
          </a:p>
          <a:p>
            <a:pPr algn="ctr">
              <a:spcBef>
                <a:spcPct val="50000"/>
              </a:spcBef>
            </a:pPr>
            <a:r>
              <a:rPr lang="es-MX" dirty="0">
                <a:effectLst>
                  <a:outerShdw blurRad="38100" dist="38100" dir="2700000" algn="tl">
                    <a:srgbClr val="000000">
                      <a:alpha val="43137"/>
                    </a:srgbClr>
                  </a:outerShdw>
                </a:effectLst>
                <a:cs typeface="Arial" charset="0"/>
              </a:rPr>
              <a:t>(110 LFTAIP)</a:t>
            </a:r>
            <a:endParaRPr lang="es-ES" dirty="0">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054412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08920"/>
            <a:ext cx="8229600" cy="1143000"/>
          </a:xfrm>
        </p:spPr>
        <p:txBody>
          <a:bodyPr>
            <a:normAutofit fontScale="90000"/>
          </a:bodyPr>
          <a:lstStyle/>
          <a:p>
            <a:r>
              <a:rPr lang="es-MX" b="1" dirty="0">
                <a:latin typeface="Arial Black" panose="020B0A04020102020204" pitchFamily="34" charset="0"/>
              </a:rPr>
              <a:t>Información reservada y confidencial</a:t>
            </a:r>
          </a:p>
        </p:txBody>
      </p:sp>
    </p:spTree>
    <p:extLst>
      <p:ext uri="{BB962C8B-B14F-4D97-AF65-F5344CB8AC3E}">
        <p14:creationId xmlns:p14="http://schemas.microsoft.com/office/powerpoint/2010/main" val="2424345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15616" y="2276872"/>
            <a:ext cx="6984776" cy="2862322"/>
          </a:xfrm>
          <a:prstGeom prst="rect">
            <a:avLst/>
          </a:prstGeom>
          <a:noFill/>
        </p:spPr>
        <p:txBody>
          <a:bodyPr wrap="square" rtlCol="0">
            <a:spAutoFit/>
          </a:bodyPr>
          <a:lstStyle/>
          <a:p>
            <a:pPr algn="ctr"/>
            <a:r>
              <a:rPr lang="es-MX" sz="4400" b="1" dirty="0">
                <a:latin typeface="Arial Black" panose="020B0A04020102020204" pitchFamily="34" charset="0"/>
              </a:rPr>
              <a:t>Información Confidencial</a:t>
            </a:r>
          </a:p>
          <a:p>
            <a:pPr algn="ctr"/>
            <a:endParaRPr lang="es-MX" sz="4400" b="1" dirty="0">
              <a:latin typeface="Arial Black" panose="020B0A04020102020204" pitchFamily="34" charset="0"/>
            </a:endParaRPr>
          </a:p>
          <a:p>
            <a:pPr algn="ctr"/>
            <a:r>
              <a:rPr lang="es-MX" sz="2400" b="1" dirty="0">
                <a:latin typeface="Arial Black" panose="020B0A04020102020204" pitchFamily="34" charset="0"/>
              </a:rPr>
              <a:t>Artículo 116 de la Ley General</a:t>
            </a:r>
          </a:p>
          <a:p>
            <a:pPr algn="ctr"/>
            <a:r>
              <a:rPr lang="es-MX" sz="2400" b="1" dirty="0">
                <a:latin typeface="Arial Black" panose="020B0A04020102020204" pitchFamily="34" charset="0"/>
              </a:rPr>
              <a:t>(113 LFTAIP)</a:t>
            </a:r>
          </a:p>
        </p:txBody>
      </p:sp>
    </p:spTree>
    <p:extLst>
      <p:ext uri="{BB962C8B-B14F-4D97-AF65-F5344CB8AC3E}">
        <p14:creationId xmlns:p14="http://schemas.microsoft.com/office/powerpoint/2010/main" val="2975722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179512" y="681663"/>
            <a:ext cx="7077472" cy="646331"/>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Información Confidencial</a:t>
            </a:r>
            <a:endParaRPr lang="es-MX" sz="3600" dirty="0"/>
          </a:p>
        </p:txBody>
      </p:sp>
      <p:graphicFrame>
        <p:nvGraphicFramePr>
          <p:cNvPr id="5" name="4 Diagrama"/>
          <p:cNvGraphicFramePr/>
          <p:nvPr>
            <p:extLst/>
          </p:nvPr>
        </p:nvGraphicFramePr>
        <p:xfrm>
          <a:off x="179512" y="1556792"/>
          <a:ext cx="874846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6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solidFill>
                  <a:schemeClr val="bg1">
                    <a:lumMod val="50000"/>
                  </a:schemeClr>
                </a:solidFill>
                <a:effectLst>
                  <a:outerShdw blurRad="38100" dist="38100" dir="2700000" algn="tl">
                    <a:srgbClr val="000000">
                      <a:alpha val="43137"/>
                    </a:srgbClr>
                  </a:outerShdw>
                </a:effectLst>
                <a:latin typeface="Arial Narrow" pitchFamily="34" charset="0"/>
              </a:rPr>
              <a:t>Información Confidencial</a:t>
            </a:r>
            <a:endParaRPr lang="es-MX" dirty="0"/>
          </a:p>
        </p:txBody>
      </p:sp>
      <p:sp>
        <p:nvSpPr>
          <p:cNvPr id="3" name="2 Marcador de contenido"/>
          <p:cNvSpPr txBox="1">
            <a:spLocks/>
          </p:cNvSpPr>
          <p:nvPr/>
        </p:nvSpPr>
        <p:spPr>
          <a:xfrm>
            <a:off x="622120" y="1785926"/>
            <a:ext cx="8082018" cy="4572032"/>
          </a:xfrm>
          <a:prstGeom prst="roundRect">
            <a:avLst/>
          </a:prstGeom>
          <a:solidFill>
            <a:srgbClr val="9999FF"/>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p>
            <a:pPr marR="0" lvl="0" defTabSz="914400" rtl="0" eaLnBrk="1" fontAlgn="auto" latinLnBrk="0" hangingPunct="1">
              <a:lnSpc>
                <a:spcPct val="100000"/>
              </a:lnSpc>
              <a:spcBef>
                <a:spcPct val="50000"/>
              </a:spcBef>
              <a:spcAft>
                <a:spcPts val="0"/>
              </a:spcAft>
              <a:buClrTx/>
              <a:buSzTx/>
              <a:buFont typeface="Times" pitchFamily="18" charset="0"/>
              <a:buNone/>
              <a:tabLst/>
              <a:defRPr/>
            </a:pPr>
            <a:r>
              <a:rPr kumimoji="0" lang="es-MX" sz="2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Arial" charset="0"/>
              </a:rPr>
              <a:t>    Por ejemplo:</a:t>
            </a:r>
          </a:p>
        </p:txBody>
      </p:sp>
      <p:sp>
        <p:nvSpPr>
          <p:cNvPr id="5" name="2 Marcador de contenido"/>
          <p:cNvSpPr txBox="1">
            <a:spLocks/>
          </p:cNvSpPr>
          <p:nvPr/>
        </p:nvSpPr>
        <p:spPr>
          <a:xfrm>
            <a:off x="928662" y="2714620"/>
            <a:ext cx="2357454" cy="2000264"/>
          </a:xfrm>
          <a:prstGeom prst="roundRect">
            <a:avLst/>
          </a:prstGeom>
          <a:solidFill>
            <a:srgbClr val="003366"/>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R="0" lvl="0" algn="ctr" defTabSz="914400" rtl="0" eaLnBrk="1" fontAlgn="auto" latinLnBrk="0" hangingPunct="1">
              <a:lnSpc>
                <a:spcPct val="100000"/>
              </a:lnSpc>
              <a:spcBef>
                <a:spcPct val="50000"/>
              </a:spcBef>
              <a:spcAft>
                <a:spcPts val="0"/>
              </a:spcAft>
              <a:buClrTx/>
              <a:buSzTx/>
              <a:buFont typeface="Times" pitchFamily="18" charset="0"/>
              <a:buNone/>
              <a:tabLst/>
              <a:defRPr/>
            </a:pPr>
            <a:r>
              <a:rPr kumimoji="0" lang="es-MX" sz="2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Arial" charset="0"/>
              </a:rPr>
              <a:t>La relativa al patrimonio de una persona moral.</a:t>
            </a:r>
          </a:p>
        </p:txBody>
      </p:sp>
      <p:sp>
        <p:nvSpPr>
          <p:cNvPr id="6" name="2 Marcador de contenido"/>
          <p:cNvSpPr txBox="1">
            <a:spLocks/>
          </p:cNvSpPr>
          <p:nvPr/>
        </p:nvSpPr>
        <p:spPr>
          <a:xfrm>
            <a:off x="3428992" y="2314898"/>
            <a:ext cx="5000660" cy="2428892"/>
          </a:xfrm>
          <a:prstGeom prst="roundRect">
            <a:avLst/>
          </a:prstGeom>
          <a:solidFill>
            <a:srgbClr val="006699"/>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oAutofit/>
          </a:bodyPr>
          <a:lstStyle/>
          <a:p>
            <a:pPr marR="0" lvl="0" algn="ctr" defTabSz="914400" rtl="0" eaLnBrk="1" fontAlgn="auto" latinLnBrk="0" hangingPunct="1">
              <a:lnSpc>
                <a:spcPct val="100000"/>
              </a:lnSpc>
              <a:spcBef>
                <a:spcPct val="50000"/>
              </a:spcBef>
              <a:spcAft>
                <a:spcPts val="0"/>
              </a:spcAft>
              <a:buClrTx/>
              <a:buSzTx/>
              <a:buFont typeface="Times" pitchFamily="18" charset="0"/>
              <a:buNone/>
              <a:tabLst/>
              <a:defRPr/>
            </a:pPr>
            <a:r>
              <a:rPr kumimoji="0" lang="es-MX" sz="2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Arial" charset="0"/>
              </a:rPr>
              <a:t>Hechos y actos de carácter económico, contable, jurídico o administrativo relativos a una persona, que pudiera ser útil para un competidor, como detalles sobre el manejo del negocio, su proceso de toma de decisiones. etc.</a:t>
            </a:r>
          </a:p>
        </p:txBody>
      </p:sp>
      <p:sp>
        <p:nvSpPr>
          <p:cNvPr id="7" name="2 Marcador de contenido"/>
          <p:cNvSpPr txBox="1">
            <a:spLocks/>
          </p:cNvSpPr>
          <p:nvPr/>
        </p:nvSpPr>
        <p:spPr>
          <a:xfrm>
            <a:off x="939295" y="4844182"/>
            <a:ext cx="5786478" cy="1513776"/>
          </a:xfrm>
          <a:prstGeom prst="roundRect">
            <a:avLst/>
          </a:prstGeom>
          <a:solidFill>
            <a:schemeClr val="tx2">
              <a:lumMod val="50000"/>
            </a:schemeClr>
          </a:solidFill>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a:bodyPr>
          <a:lstStyle/>
          <a:p>
            <a:pPr marR="0" lvl="0" algn="ctr" defTabSz="914400" rtl="0" eaLnBrk="1" fontAlgn="auto" latinLnBrk="0" hangingPunct="1">
              <a:lnSpc>
                <a:spcPct val="100000"/>
              </a:lnSpc>
              <a:spcBef>
                <a:spcPct val="50000"/>
              </a:spcBef>
              <a:spcAft>
                <a:spcPts val="0"/>
              </a:spcAft>
              <a:buClrTx/>
              <a:buSzTx/>
              <a:buFont typeface="Times" pitchFamily="18" charset="0"/>
              <a:buNone/>
              <a:tabLst/>
              <a:defRPr/>
            </a:pPr>
            <a:r>
              <a:rPr kumimoji="0" lang="es-MX" sz="2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Arial" charset="0"/>
              </a:rPr>
              <a:t>Aquella cuya difusión esté prohibida por una cláusula o convenio de confidencialidad, cuando se esté facultado</a:t>
            </a:r>
            <a:r>
              <a:rPr kumimoji="0" lang="es-MX" sz="2200" b="0" i="0" u="none" strike="noStrike" kern="1200" cap="none" spc="0" normalizeH="0" noProof="0" dirty="0">
                <a:ln>
                  <a:noFill/>
                </a:ln>
                <a:solidFill>
                  <a:schemeClr val="bg1"/>
                </a:solidFill>
                <a:effectLst>
                  <a:outerShdw blurRad="38100" dist="38100" dir="2700000" algn="tl">
                    <a:srgbClr val="000000">
                      <a:alpha val="43137"/>
                    </a:srgbClr>
                  </a:outerShdw>
                </a:effectLst>
                <a:uLnTx/>
                <a:uFillTx/>
                <a:latin typeface="+mn-lt"/>
                <a:ea typeface="+mn-ea"/>
                <a:cs typeface="Arial" charset="0"/>
              </a:rPr>
              <a:t> para ello</a:t>
            </a:r>
            <a:r>
              <a:rPr kumimoji="0" lang="es-MX" sz="2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Arial" charset="0"/>
              </a:rPr>
              <a:t>.</a:t>
            </a:r>
          </a:p>
        </p:txBody>
      </p:sp>
      <p:pic>
        <p:nvPicPr>
          <p:cNvPr id="8" name="Picture 2" descr="http://b.dryicons.com/images/icon_sets/shine_icon_set/png/256x256/users_process.png"/>
          <p:cNvPicPr>
            <a:picLocks noChangeAspect="1" noChangeArrowheads="1"/>
          </p:cNvPicPr>
          <p:nvPr/>
        </p:nvPicPr>
        <p:blipFill>
          <a:blip r:embed="rId2" cstate="print"/>
          <a:srcRect/>
          <a:stretch>
            <a:fillRect/>
          </a:stretch>
        </p:blipFill>
        <p:spPr bwMode="auto">
          <a:xfrm>
            <a:off x="6643702" y="4529476"/>
            <a:ext cx="2224086" cy="2224086"/>
          </a:xfrm>
          <a:prstGeom prst="rect">
            <a:avLst/>
          </a:prstGeom>
          <a:noFill/>
          <a:effectLst>
            <a:outerShdw blurRad="50800" dist="38100" dir="2700000" algn="tl" rotWithShape="0">
              <a:prstClr val="black">
                <a:alpha val="40000"/>
              </a:prstClr>
            </a:outerShdw>
          </a:effectLst>
        </p:spPr>
      </p:pic>
      <p:pic>
        <p:nvPicPr>
          <p:cNvPr id="9" name="Picture 4" descr="http://b.dryicons.com/images/icon_sets/shine_icon_set/png/256x256/process.png"/>
          <p:cNvPicPr>
            <a:picLocks noChangeAspect="1" noChangeArrowheads="1"/>
          </p:cNvPicPr>
          <p:nvPr/>
        </p:nvPicPr>
        <p:blipFill>
          <a:blip r:embed="rId3" cstate="print"/>
          <a:srcRect/>
          <a:stretch>
            <a:fillRect/>
          </a:stretch>
        </p:blipFill>
        <p:spPr bwMode="auto">
          <a:xfrm rot="195151">
            <a:off x="378818" y="4551135"/>
            <a:ext cx="785818" cy="785818"/>
          </a:xfrm>
          <a:prstGeom prst="rect">
            <a:avLst/>
          </a:prstGeom>
          <a:noFill/>
          <a:effectLst>
            <a:outerShdw blurRad="50800" dist="38100" dir="10800000" algn="r" rotWithShape="0">
              <a:prstClr val="black">
                <a:alpha val="40000"/>
              </a:prstClr>
            </a:outerShdw>
          </a:effectLst>
        </p:spPr>
      </p:pic>
      <p:pic>
        <p:nvPicPr>
          <p:cNvPr id="10" name="Picture 4" descr="http://b.dryicons.com/images/icon_sets/shine_icon_set/png/256x256/process.png"/>
          <p:cNvPicPr>
            <a:picLocks noChangeAspect="1" noChangeArrowheads="1"/>
          </p:cNvPicPr>
          <p:nvPr/>
        </p:nvPicPr>
        <p:blipFill>
          <a:blip r:embed="rId3" cstate="print"/>
          <a:srcRect/>
          <a:stretch>
            <a:fillRect/>
          </a:stretch>
        </p:blipFill>
        <p:spPr bwMode="auto">
          <a:xfrm rot="195151">
            <a:off x="416255" y="4036705"/>
            <a:ext cx="785818" cy="785818"/>
          </a:xfrm>
          <a:prstGeom prst="rect">
            <a:avLst/>
          </a:prstGeom>
          <a:noFill/>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585651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180528" y="692696"/>
            <a:ext cx="8229600" cy="646331"/>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Secreto fiduciario o bancario</a:t>
            </a:r>
            <a:endParaRPr lang="es-MX" sz="3600" dirty="0"/>
          </a:p>
        </p:txBody>
      </p:sp>
      <p:sp>
        <p:nvSpPr>
          <p:cNvPr id="5" name="2 Marcador de contenido"/>
          <p:cNvSpPr txBox="1">
            <a:spLocks/>
          </p:cNvSpPr>
          <p:nvPr/>
        </p:nvSpPr>
        <p:spPr>
          <a:xfrm>
            <a:off x="198659" y="1916832"/>
            <a:ext cx="8784976" cy="4486276"/>
          </a:xfrm>
          <a:prstGeom prst="round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nchor="b">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just">
              <a:buClr>
                <a:schemeClr val="accent1"/>
              </a:buClr>
              <a:buFont typeface="Times" pitchFamily="18" charset="0"/>
              <a:buNone/>
            </a:pPr>
            <a:r>
              <a:rPr lang="es-ES" sz="2400" dirty="0">
                <a:effectLst>
                  <a:outerShdw blurRad="38100" dist="38100" dir="2700000" algn="tl">
                    <a:srgbClr val="000000">
                      <a:alpha val="43137"/>
                    </a:srgbClr>
                  </a:outerShdw>
                </a:effectLst>
              </a:rPr>
              <a:t> </a:t>
            </a:r>
            <a:endParaRPr lang="es-ES" sz="2000" dirty="0">
              <a:effectLst>
                <a:outerShdw blurRad="38100" dist="38100" dir="2700000" algn="tl">
                  <a:srgbClr val="000000">
                    <a:alpha val="43137"/>
                  </a:srgbClr>
                </a:outerShdw>
              </a:effectLst>
            </a:endParaRPr>
          </a:p>
          <a:p>
            <a:pPr algn="just">
              <a:buClr>
                <a:schemeClr val="accent1"/>
              </a:buClr>
            </a:pPr>
            <a:endParaRPr lang="es-ES" sz="2000" dirty="0">
              <a:effectLst>
                <a:outerShdw blurRad="38100" dist="38100" dir="2700000" algn="tl">
                  <a:srgbClr val="000000">
                    <a:alpha val="43137"/>
                  </a:srgbClr>
                </a:outerShdw>
              </a:effectLst>
            </a:endParaRPr>
          </a:p>
          <a:p>
            <a:endParaRPr lang="es-MX" sz="2000" dirty="0"/>
          </a:p>
          <a:p>
            <a:r>
              <a:rPr lang="es-MX" sz="1900" b="1" dirty="0"/>
              <a:t>Que intervenga una institución de crédito realizando alguna de las operaciones referidas en la Ley de Instituciones de Crédito.</a:t>
            </a:r>
          </a:p>
          <a:p>
            <a:pPr marL="0" indent="0">
              <a:buNone/>
            </a:pPr>
            <a:endParaRPr lang="es-MX" sz="1900" b="1" dirty="0"/>
          </a:p>
          <a:p>
            <a:r>
              <a:rPr lang="es-MX" sz="1900" b="1" dirty="0"/>
              <a:t>Que se refiera a datos o información que se obtenga o genere con motivo de la celebración de dichas operaciones.</a:t>
            </a:r>
          </a:p>
          <a:p>
            <a:pPr marL="0" indent="0">
              <a:buNone/>
            </a:pPr>
            <a:endParaRPr lang="es-MX" sz="1900" b="1" dirty="0"/>
          </a:p>
          <a:p>
            <a:r>
              <a:rPr lang="es-MX" sz="1900" b="1" dirty="0"/>
              <a:t>Que sea requerida por una persona diversa al depositante, deudor, titular, beneficiario, fideicomitente, fideicomisario, comitente o mandante, a los representantes legales o a quienes tengan otorgado poder para disponer de la cuenta o para intervenir en la operación o servicio.</a:t>
            </a:r>
          </a:p>
          <a:p>
            <a:pPr marL="0" indent="0">
              <a:buNone/>
            </a:pPr>
            <a:endParaRPr lang="es-MX" sz="1900" b="1" dirty="0"/>
          </a:p>
          <a:p>
            <a:r>
              <a:rPr lang="es-MX" sz="1900" b="1" dirty="0"/>
              <a:t>Que refiera a información relativa a las personas físicas o morales particulares que no involucren recursos públicos</a:t>
            </a:r>
          </a:p>
          <a:p>
            <a:pPr marL="114300" indent="0" algn="just">
              <a:buClr>
                <a:schemeClr val="accent1"/>
              </a:buClr>
              <a:buFont typeface="Arial" pitchFamily="34" charset="0"/>
              <a:buNone/>
            </a:pPr>
            <a:endParaRPr lang="es-ES" sz="2000" b="1" dirty="0">
              <a:effectLst>
                <a:outerShdw blurRad="38100" dist="38100" dir="2700000" algn="tl">
                  <a:srgbClr val="000000">
                    <a:alpha val="43137"/>
                  </a:srgbClr>
                </a:outerShdw>
              </a:effectLst>
            </a:endParaRPr>
          </a:p>
          <a:p>
            <a:pPr algn="just">
              <a:buClr>
                <a:schemeClr val="accent1"/>
              </a:buClr>
              <a:buFont typeface="Times" pitchFamily="18" charset="0"/>
              <a:buNone/>
            </a:pPr>
            <a:endParaRPr lang="es-ES" sz="800" b="1" dirty="0">
              <a:effectLst>
                <a:outerShdw blurRad="38100" dist="38100" dir="2700000" algn="tl">
                  <a:srgbClr val="000000">
                    <a:alpha val="43137"/>
                  </a:srgbClr>
                </a:outerShdw>
              </a:effectLst>
            </a:endParaRPr>
          </a:p>
          <a:p>
            <a:pPr algn="just">
              <a:buClr>
                <a:schemeClr val="accent1"/>
              </a:buClr>
              <a:buFont typeface="Times" pitchFamily="18" charset="0"/>
              <a:buNone/>
            </a:pPr>
            <a:endParaRPr lang="es-ES" sz="800" b="1" dirty="0">
              <a:effectLst>
                <a:outerShdw blurRad="38100" dist="38100" dir="2700000" algn="tl">
                  <a:srgbClr val="000000">
                    <a:alpha val="43137"/>
                  </a:srgbClr>
                </a:outerShdw>
              </a:effectLst>
            </a:endParaRPr>
          </a:p>
          <a:p>
            <a:pPr algn="just">
              <a:buClr>
                <a:schemeClr val="accent1"/>
              </a:buClr>
              <a:buFont typeface="Wingdings" pitchFamily="2" charset="2"/>
              <a:buChar char="ü"/>
            </a:pPr>
            <a:endParaRPr lang="es-ES" sz="2000" b="1" dirty="0">
              <a:effectLst>
                <a:outerShdw blurRad="38100" dist="38100" dir="2700000" algn="tl">
                  <a:srgbClr val="000000">
                    <a:alpha val="43137"/>
                  </a:srgbClr>
                </a:outerShdw>
              </a:effectLst>
            </a:endParaRPr>
          </a:p>
        </p:txBody>
      </p:sp>
      <p:sp>
        <p:nvSpPr>
          <p:cNvPr id="6" name="5 Rectángulo redondeado"/>
          <p:cNvSpPr/>
          <p:nvPr/>
        </p:nvSpPr>
        <p:spPr>
          <a:xfrm>
            <a:off x="0" y="1497994"/>
            <a:ext cx="4931504" cy="837676"/>
          </a:xfrm>
          <a:prstGeom prst="roundRect">
            <a:avLst/>
          </a:prstGeom>
          <a:solidFill>
            <a:schemeClr val="tx1">
              <a:lumMod val="75000"/>
              <a:lumOff val="25000"/>
            </a:schemeClr>
          </a:solidFill>
          <a:effectLst>
            <a:outerShdw blurRad="40000" dist="23000" dir="5400000" rotWithShape="0">
              <a:srgbClr val="000000">
                <a:alpha val="35000"/>
              </a:srgbClr>
            </a:outerShdw>
            <a:reflection blurRad="6350" stA="52000" endA="300" endPos="35000" dir="5400000" sy="-100000" algn="bl" rotWithShape="0"/>
          </a:effectLst>
          <a:scene3d>
            <a:camera prst="obliqueTopRigh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80000"/>
              </a:lnSpc>
              <a:buNone/>
            </a:pPr>
            <a:r>
              <a:rPr lang="es-ES" sz="5400" kern="0" spc="300" dirty="0">
                <a:ln w="18415" cmpd="sng">
                  <a:solidFill>
                    <a:schemeClr val="bg1"/>
                  </a:solidFill>
                  <a:prstDash val="solid"/>
                </a:ln>
                <a:solidFill>
                  <a:schemeClr val="bg1"/>
                </a:solidFill>
                <a:effectLst>
                  <a:outerShdw blurRad="38100" dist="38100" dir="2700000" algn="tl" rotWithShape="0">
                    <a:srgbClr val="000000">
                      <a:alpha val="43137"/>
                    </a:srgbClr>
                  </a:outerShdw>
                </a:effectLst>
                <a:ea typeface="+mj-ea"/>
                <a:cs typeface="+mj-cs"/>
              </a:rPr>
              <a:t>Elementos:</a:t>
            </a:r>
            <a:endParaRPr lang="es-ES" sz="5400" dirty="0">
              <a:ln w="18415" cmpd="sng">
                <a:solidFill>
                  <a:schemeClr val="bg1"/>
                </a:solidFill>
                <a:prstDash val="solid"/>
              </a:ln>
              <a:solidFill>
                <a:schemeClr val="bg1"/>
              </a:solidFill>
              <a:effectLst>
                <a:outerShdw blurRad="38100" dist="38100" dir="2700000" algn="tl" rotWithShape="0">
                  <a:srgbClr val="000000">
                    <a:alpha val="43137"/>
                  </a:srgbClr>
                </a:outerShdw>
              </a:effectLst>
              <a:cs typeface="Arial" pitchFamily="34" charset="0"/>
            </a:endParaRPr>
          </a:p>
        </p:txBody>
      </p:sp>
    </p:spTree>
    <p:extLst>
      <p:ext uri="{BB962C8B-B14F-4D97-AF65-F5344CB8AC3E}">
        <p14:creationId xmlns:p14="http://schemas.microsoft.com/office/powerpoint/2010/main" val="4158851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p:txBody>
          <a:bodyPr/>
          <a:lstStyle/>
          <a:p>
            <a:pPr algn="ctr"/>
            <a:r>
              <a:rPr lang="es-MX" sz="3600" b="1">
                <a:solidFill>
                  <a:schemeClr val="bg1">
                    <a:lumMod val="50000"/>
                  </a:schemeClr>
                </a:solidFill>
                <a:effectLst>
                  <a:outerShdw blurRad="38100" dist="38100" dir="2700000" algn="tl">
                    <a:srgbClr val="000000">
                      <a:alpha val="43137"/>
                    </a:srgbClr>
                  </a:outerShdw>
                </a:effectLst>
                <a:latin typeface="Arial Narrow" pitchFamily="34" charset="0"/>
              </a:rPr>
              <a:t>Principios constitucionales</a:t>
            </a:r>
            <a:endPar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endParaRPr>
          </a:p>
        </p:txBody>
      </p:sp>
      <p:sp>
        <p:nvSpPr>
          <p:cNvPr id="5" name="4 Rectángulo"/>
          <p:cNvSpPr/>
          <p:nvPr/>
        </p:nvSpPr>
        <p:spPr>
          <a:xfrm>
            <a:off x="473244" y="1916832"/>
            <a:ext cx="2070995" cy="1569660"/>
          </a:xfrm>
          <a:prstGeom prst="rect">
            <a:avLst/>
          </a:prstGeom>
          <a:solidFill>
            <a:srgbClr val="6C5578"/>
          </a:solidFill>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endParaRPr lang="es-MX" sz="2800" b="1" dirty="0">
              <a:effectLst>
                <a:glow rad="101600">
                  <a:schemeClr val="accent1">
                    <a:satMod val="175000"/>
                    <a:alpha val="40000"/>
                  </a:schemeClr>
                </a:glow>
                <a:outerShdw blurRad="38100" dist="38100" dir="2700000" algn="tl">
                  <a:srgbClr val="000000">
                    <a:alpha val="43137"/>
                  </a:srgbClr>
                </a:outerShdw>
              </a:effectLst>
              <a:latin typeface="Arial Narrow" pitchFamily="34" charset="0"/>
            </a:endParaRPr>
          </a:p>
          <a:p>
            <a:pPr algn="ctr" fontAlgn="auto">
              <a:spcBef>
                <a:spcPts val="0"/>
              </a:spcBef>
              <a:spcAft>
                <a:spcPts val="0"/>
              </a:spcAft>
              <a:defRPr/>
            </a:pPr>
            <a:r>
              <a:rPr lang="es-MX" sz="2800" b="1" dirty="0">
                <a:effectLst>
                  <a:glow rad="101600">
                    <a:schemeClr val="accent1">
                      <a:satMod val="175000"/>
                      <a:alpha val="40000"/>
                    </a:schemeClr>
                  </a:glow>
                  <a:outerShdw blurRad="38100" dist="38100" dir="2700000" algn="tl">
                    <a:srgbClr val="000000">
                      <a:alpha val="43137"/>
                    </a:srgbClr>
                  </a:outerShdw>
                </a:effectLst>
                <a:latin typeface="Arial Narrow" pitchFamily="34" charset="0"/>
              </a:rPr>
              <a:t>Principio de publicidad</a:t>
            </a:r>
          </a:p>
          <a:p>
            <a:pPr algn="ctr" fontAlgn="auto">
              <a:spcBef>
                <a:spcPts val="0"/>
              </a:spcBef>
              <a:spcAft>
                <a:spcPts val="0"/>
              </a:spcAft>
              <a:defRPr/>
            </a:pPr>
            <a:endParaRPr lang="es-MX" sz="1200" dirty="0">
              <a:solidFill>
                <a:srgbClr val="FFFF00"/>
              </a:solidFill>
              <a:effectLst>
                <a:glow rad="101600">
                  <a:schemeClr val="accent1">
                    <a:satMod val="175000"/>
                    <a:alpha val="40000"/>
                  </a:schemeClr>
                </a:glow>
                <a:outerShdw blurRad="38100" dist="38100" dir="2700000" algn="tl">
                  <a:srgbClr val="000000">
                    <a:alpha val="43137"/>
                  </a:srgbClr>
                </a:outerShdw>
              </a:effectLst>
              <a:latin typeface="Arial Narrow" pitchFamily="34" charset="0"/>
            </a:endParaRPr>
          </a:p>
        </p:txBody>
      </p:sp>
      <p:sp>
        <p:nvSpPr>
          <p:cNvPr id="7" name="6 Rectángulo"/>
          <p:cNvSpPr/>
          <p:nvPr/>
        </p:nvSpPr>
        <p:spPr>
          <a:xfrm>
            <a:off x="2654798" y="1772816"/>
            <a:ext cx="5589610" cy="3847207"/>
          </a:xfrm>
          <a:prstGeom prst="rect">
            <a:avLst/>
          </a:prstGeom>
        </p:spPr>
        <p:txBody>
          <a:bodyPr wrap="square">
            <a:spAutoFit/>
          </a:bodyPr>
          <a:lstStyle/>
          <a:p>
            <a:pPr fontAlgn="auto">
              <a:spcBef>
                <a:spcPts val="0"/>
              </a:spcBef>
              <a:spcAft>
                <a:spcPts val="0"/>
              </a:spcAft>
              <a:defRPr/>
            </a:pPr>
            <a:r>
              <a:rPr lang="es-MX" sz="2000" dirty="0">
                <a:effectLst>
                  <a:outerShdw blurRad="38100" dist="38100" dir="2700000" algn="tl">
                    <a:srgbClr val="000000">
                      <a:alpha val="43137"/>
                    </a:srgbClr>
                  </a:outerShdw>
                </a:effectLst>
              </a:rPr>
              <a:t>[…]</a:t>
            </a:r>
          </a:p>
          <a:p>
            <a:pPr algn="just" fontAlgn="auto">
              <a:spcBef>
                <a:spcPts val="0"/>
              </a:spcBef>
              <a:spcAft>
                <a:spcPts val="0"/>
              </a:spcAft>
              <a:defRPr/>
            </a:pPr>
            <a:r>
              <a:rPr lang="es-MX" sz="2000" b="1" dirty="0"/>
              <a:t>I. </a:t>
            </a:r>
            <a:r>
              <a:rPr lang="es-MX" sz="2000" dirty="0"/>
              <a:t>Toda la información en posesión de cualquier autoridad, entidad, órgano y organismo de los Poderes Ejecutivo, Legislativo y Judicial, órganos autónomos, partidos políticos, fideicomisos y fondos públicos, así como de cualquier persona física, moral o sindicato que reciba y ejerza recursos públicos o realice actos de autoridad en el ámbito federal, estatal y municipal, </a:t>
            </a:r>
            <a:r>
              <a:rPr lang="es-ES" sz="2000" b="1" dirty="0"/>
              <a:t>es </a:t>
            </a:r>
            <a:r>
              <a:rPr lang="es-ES" sz="2400" b="1" dirty="0">
                <a:effectLst>
                  <a:outerShdw blurRad="38100" dist="38100" dir="2700000" algn="tl">
                    <a:srgbClr val="000000">
                      <a:alpha val="43137"/>
                    </a:srgbClr>
                  </a:outerShdw>
                </a:effectLst>
              </a:rPr>
              <a:t>pública</a:t>
            </a:r>
            <a:r>
              <a:rPr lang="es-ES" sz="2000" dirty="0"/>
              <a:t> y </a:t>
            </a:r>
            <a:r>
              <a:rPr lang="es-ES" sz="2000" b="1" dirty="0"/>
              <a:t>sólo podrá ser reservada temporalmente por razones de interés público</a:t>
            </a:r>
            <a:r>
              <a:rPr lang="es-ES" sz="2000" dirty="0"/>
              <a:t> en los términos que fijen las leyes</a:t>
            </a:r>
            <a:r>
              <a:rPr lang="es-ES" sz="2000" dirty="0">
                <a:latin typeface="Arial Narrow" pitchFamily="34" charset="0"/>
              </a:rPr>
              <a:t>.</a:t>
            </a:r>
            <a:endParaRPr lang="es-MX" sz="2000" dirty="0">
              <a:latin typeface="Arial Narrow" pitchFamily="34" charset="0"/>
            </a:endParaRPr>
          </a:p>
        </p:txBody>
      </p:sp>
      <p:pic>
        <p:nvPicPr>
          <p:cNvPr id="9" name="Picture 4" descr="C:\Users\Filosofía Política\Pictures\imagesCAPNRXX7.jpg"/>
          <p:cNvPicPr>
            <a:picLocks noChangeAspect="1" noChangeArrowheads="1"/>
          </p:cNvPicPr>
          <p:nvPr/>
        </p:nvPicPr>
        <p:blipFill>
          <a:blip r:embed="rId2" cstate="print"/>
          <a:srcRect/>
          <a:stretch>
            <a:fillRect/>
          </a:stretch>
        </p:blipFill>
        <p:spPr bwMode="auto">
          <a:xfrm>
            <a:off x="473245" y="3942352"/>
            <a:ext cx="2070995" cy="2124236"/>
          </a:xfrm>
          <a:prstGeom prst="rect">
            <a:avLst/>
          </a:prstGeom>
          <a:noFill/>
        </p:spPr>
      </p:pic>
    </p:spTree>
    <p:extLst>
      <p:ext uri="{BB962C8B-B14F-4D97-AF65-F5344CB8AC3E}">
        <p14:creationId xmlns:p14="http://schemas.microsoft.com/office/powerpoint/2010/main" val="889779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108520" y="332656"/>
            <a:ext cx="8229600" cy="1143000"/>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Secreto fiduciario o bancario</a:t>
            </a:r>
            <a:endParaRPr lang="es-MX" sz="3600" dirty="0"/>
          </a:p>
        </p:txBody>
      </p:sp>
      <p:graphicFrame>
        <p:nvGraphicFramePr>
          <p:cNvPr id="4" name="3 Diagrama"/>
          <p:cNvGraphicFramePr/>
          <p:nvPr>
            <p:extLst/>
          </p:nvPr>
        </p:nvGraphicFramePr>
        <p:xfrm>
          <a:off x="251520" y="1196752"/>
          <a:ext cx="864096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2069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0" y="548680"/>
            <a:ext cx="8229600" cy="646331"/>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Secreto comercial o industrial</a:t>
            </a:r>
            <a:endParaRPr lang="es-MX" sz="3600" dirty="0"/>
          </a:p>
        </p:txBody>
      </p:sp>
      <p:graphicFrame>
        <p:nvGraphicFramePr>
          <p:cNvPr id="4" name="3 Diagrama"/>
          <p:cNvGraphicFramePr/>
          <p:nvPr>
            <p:extLst/>
          </p:nvPr>
        </p:nvGraphicFramePr>
        <p:xfrm>
          <a:off x="431540" y="1628800"/>
          <a:ext cx="8280920" cy="4784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1" name="Picture 3" descr="C:\Users\suad.matus\AppData\Local\Microsoft\Windows\Temporary Internet Files\Content.IE5\YFMLD910\industria[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4" y="3040156"/>
            <a:ext cx="1622673" cy="1460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357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11297" y="580990"/>
            <a:ext cx="8229600" cy="646331"/>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Secreto fiscal</a:t>
            </a:r>
            <a:endParaRPr lang="es-MX" sz="3600" dirty="0"/>
          </a:p>
        </p:txBody>
      </p:sp>
      <p:graphicFrame>
        <p:nvGraphicFramePr>
          <p:cNvPr id="5" name="4 Diagrama"/>
          <p:cNvGraphicFramePr/>
          <p:nvPr>
            <p:extLst>
              <p:ext uri="{D42A27DB-BD31-4B8C-83A1-F6EECF244321}">
                <p14:modId xmlns:p14="http://schemas.microsoft.com/office/powerpoint/2010/main" val="3837333008"/>
              </p:ext>
            </p:extLst>
          </p:nvPr>
        </p:nvGraphicFramePr>
        <p:xfrm>
          <a:off x="395536" y="980728"/>
          <a:ext cx="835292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1999" y="5168521"/>
            <a:ext cx="1338263" cy="85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5157192"/>
            <a:ext cx="1314451" cy="87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576" y="5144438"/>
            <a:ext cx="1240532" cy="124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256" y="5169734"/>
            <a:ext cx="1627002" cy="1084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037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457200" y="522972"/>
            <a:ext cx="8229600" cy="646331"/>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Secreto bursátil</a:t>
            </a:r>
            <a:endParaRPr lang="es-MX" sz="3600" dirty="0"/>
          </a:p>
        </p:txBody>
      </p:sp>
      <p:sp>
        <p:nvSpPr>
          <p:cNvPr id="4" name="3 CuadroTexto"/>
          <p:cNvSpPr txBox="1"/>
          <p:nvPr/>
        </p:nvSpPr>
        <p:spPr>
          <a:xfrm>
            <a:off x="467544" y="1556792"/>
            <a:ext cx="5472608" cy="923330"/>
          </a:xfrm>
          <a:prstGeom prst="rect">
            <a:avLst/>
          </a:prstGeom>
          <a:noFill/>
        </p:spPr>
        <p:txBody>
          <a:bodyPr wrap="square" rtlCol="0">
            <a:spAutoFit/>
          </a:bodyPr>
          <a:lstStyle/>
          <a:p>
            <a:pPr algn="just"/>
            <a:r>
              <a:rPr lang="es-MX" b="1" u="sng" dirty="0"/>
              <a:t>Los sujetos obligados que realicen operaciones o presten servicios de conformidad con la Ley del Mercado de Valores, deberán acreditar que:</a:t>
            </a:r>
          </a:p>
        </p:txBody>
      </p:sp>
      <p:graphicFrame>
        <p:nvGraphicFramePr>
          <p:cNvPr id="5" name="4 Diagrama"/>
          <p:cNvGraphicFramePr/>
          <p:nvPr>
            <p:extLst/>
          </p:nvPr>
        </p:nvGraphicFramePr>
        <p:xfrm>
          <a:off x="467544" y="2480122"/>
          <a:ext cx="8352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4578" name="Picture 2" descr="C:\Users\suad.matus\AppData\Local\Microsoft\Windows\Temporary Internet Files\Content.IE5\PP846IYU\billets-10[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943350" y="2714625"/>
            <a:ext cx="12573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8786" y="4941168"/>
            <a:ext cx="1906428" cy="142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495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457200" y="522972"/>
            <a:ext cx="8229600" cy="646331"/>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Secreto postal</a:t>
            </a:r>
            <a:endParaRPr lang="es-MX" sz="3600" dirty="0"/>
          </a:p>
        </p:txBody>
      </p:sp>
      <p:pic>
        <p:nvPicPr>
          <p:cNvPr id="25602" name="Picture 2" descr="C:\Users\suad.matus\AppData\Local\Microsoft\Windows\Temporary Internet Files\Content.IE5\YFMLD910\cart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772816"/>
            <a:ext cx="1728192" cy="13799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nvPr>
        </p:nvGraphicFramePr>
        <p:xfrm>
          <a:off x="539552" y="1628800"/>
          <a:ext cx="489654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603" name="Picture 3" descr="C:\Users\suad.matus\AppData\Local\Microsoft\Windows\Temporary Internet Files\Content.IE5\85WA33BR\carta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3645024"/>
            <a:ext cx="2731244" cy="236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403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15616" y="2636912"/>
            <a:ext cx="6984776" cy="2185214"/>
          </a:xfrm>
          <a:prstGeom prst="rect">
            <a:avLst/>
          </a:prstGeom>
          <a:noFill/>
        </p:spPr>
        <p:txBody>
          <a:bodyPr wrap="square" rtlCol="0">
            <a:spAutoFit/>
          </a:bodyPr>
          <a:lstStyle/>
          <a:p>
            <a:pPr algn="ctr"/>
            <a:r>
              <a:rPr lang="es-MX" sz="4400" b="1" dirty="0">
                <a:latin typeface="Arial Black" panose="020B0A04020102020204" pitchFamily="34" charset="0"/>
              </a:rPr>
              <a:t>Causales de Reserva</a:t>
            </a:r>
          </a:p>
          <a:p>
            <a:pPr algn="ctr"/>
            <a:endParaRPr lang="es-MX" sz="4400" b="1" dirty="0">
              <a:latin typeface="Arial Black" panose="020B0A04020102020204" pitchFamily="34" charset="0"/>
            </a:endParaRPr>
          </a:p>
          <a:p>
            <a:pPr algn="ctr"/>
            <a:r>
              <a:rPr lang="es-MX" sz="2400" b="1" dirty="0">
                <a:latin typeface="Arial Black" panose="020B0A04020102020204" pitchFamily="34" charset="0"/>
              </a:rPr>
              <a:t>Artículo 113 de la Ley General</a:t>
            </a:r>
          </a:p>
          <a:p>
            <a:pPr algn="ctr"/>
            <a:r>
              <a:rPr lang="es-MX" sz="2400" b="1" dirty="0">
                <a:latin typeface="Arial Black" panose="020B0A04020102020204" pitchFamily="34" charset="0"/>
              </a:rPr>
              <a:t>(110 LFTAIP)</a:t>
            </a:r>
          </a:p>
        </p:txBody>
      </p:sp>
    </p:spTree>
    <p:extLst>
      <p:ext uri="{BB962C8B-B14F-4D97-AF65-F5344CB8AC3E}">
        <p14:creationId xmlns:p14="http://schemas.microsoft.com/office/powerpoint/2010/main" val="2552851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Forma libre"/>
          <p:cNvSpPr/>
          <p:nvPr/>
        </p:nvSpPr>
        <p:spPr>
          <a:xfrm rot="21600000">
            <a:off x="428597" y="1357297"/>
            <a:ext cx="3500461" cy="2805934"/>
          </a:xfrm>
          <a:custGeom>
            <a:avLst/>
            <a:gdLst>
              <a:gd name="connsiteX0" fmla="*/ 0 w 2051851"/>
              <a:gd name="connsiteY0" fmla="*/ 0 h 3048000"/>
              <a:gd name="connsiteX1" fmla="*/ 1709869 w 2051851"/>
              <a:gd name="connsiteY1" fmla="*/ 0 h 3048000"/>
              <a:gd name="connsiteX2" fmla="*/ 1951687 w 2051851"/>
              <a:gd name="connsiteY2" fmla="*/ 100165 h 3048000"/>
              <a:gd name="connsiteX3" fmla="*/ 2051851 w 2051851"/>
              <a:gd name="connsiteY3" fmla="*/ 341983 h 3048000"/>
              <a:gd name="connsiteX4" fmla="*/ 2051851 w 2051851"/>
              <a:gd name="connsiteY4" fmla="*/ 3048000 h 3048000"/>
              <a:gd name="connsiteX5" fmla="*/ 0 w 2051851"/>
              <a:gd name="connsiteY5" fmla="*/ 3048000 h 3048000"/>
              <a:gd name="connsiteX6" fmla="*/ 0 w 2051851"/>
              <a:gd name="connsiteY6"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1851" h="3048000">
                <a:moveTo>
                  <a:pt x="0" y="3047999"/>
                </a:moveTo>
                <a:lnTo>
                  <a:pt x="0" y="508011"/>
                </a:lnTo>
                <a:cubicBezTo>
                  <a:pt x="0" y="373278"/>
                  <a:pt x="24255" y="244063"/>
                  <a:pt x="67429" y="148793"/>
                </a:cubicBezTo>
                <a:cubicBezTo>
                  <a:pt x="110603" y="53523"/>
                  <a:pt x="169160" y="1"/>
                  <a:pt x="230216" y="1"/>
                </a:cubicBezTo>
                <a:lnTo>
                  <a:pt x="2051851" y="1"/>
                </a:lnTo>
                <a:lnTo>
                  <a:pt x="2051851" y="3047999"/>
                </a:lnTo>
                <a:lnTo>
                  <a:pt x="0" y="3047999"/>
                </a:lnTo>
                <a:close/>
              </a:path>
            </a:pathLst>
          </a:custGeom>
          <a:solidFill>
            <a:schemeClr val="accent4">
              <a:lumMod val="75000"/>
            </a:schemeClr>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128016" tIns="128017" rIns="128017" bIns="640979" numCol="1" spcCol="1270" anchor="ctr" anchorCtr="0">
            <a:noAutofit/>
          </a:bodyPr>
          <a:lstStyle/>
          <a:p>
            <a:pPr lvl="0" algn="ctr" defTabSz="800100">
              <a:lnSpc>
                <a:spcPct val="90000"/>
              </a:lnSpc>
              <a:spcBef>
                <a:spcPct val="0"/>
              </a:spcBef>
              <a:spcAft>
                <a:spcPct val="35000"/>
              </a:spcAft>
            </a:pPr>
            <a:r>
              <a:rPr lang="es-MX" sz="2000" kern="1200" dirty="0">
                <a:effectLst>
                  <a:outerShdw blurRad="38100" dist="38100" dir="2700000" algn="tl">
                    <a:srgbClr val="000000">
                      <a:alpha val="43137"/>
                    </a:srgbClr>
                  </a:outerShdw>
                </a:effectLst>
                <a:cs typeface="Arial" charset="0"/>
              </a:rPr>
              <a:t>Consideración taxativa de las reservas legales.</a:t>
            </a:r>
          </a:p>
          <a:p>
            <a:pPr lvl="0" algn="ctr" defTabSz="800100">
              <a:lnSpc>
                <a:spcPct val="90000"/>
              </a:lnSpc>
              <a:spcBef>
                <a:spcPct val="0"/>
              </a:spcBef>
              <a:spcAft>
                <a:spcPct val="35000"/>
              </a:spcAft>
            </a:pPr>
            <a:endParaRPr lang="es-MX" sz="2000" kern="1200" dirty="0">
              <a:effectLst>
                <a:outerShdw blurRad="38100" dist="38100" dir="2700000" algn="tl">
                  <a:srgbClr val="000000">
                    <a:alpha val="43137"/>
                  </a:srgbClr>
                </a:outerShdw>
              </a:effectLst>
              <a:cs typeface="Arial" charset="0"/>
            </a:endParaRPr>
          </a:p>
          <a:p>
            <a:pPr lvl="0" algn="ctr" defTabSz="800100">
              <a:lnSpc>
                <a:spcPct val="90000"/>
              </a:lnSpc>
              <a:spcBef>
                <a:spcPct val="0"/>
              </a:spcBef>
              <a:spcAft>
                <a:spcPct val="35000"/>
              </a:spcAft>
            </a:pPr>
            <a:endParaRPr lang="es-MX" sz="1800" kern="1200" dirty="0">
              <a:effectLst>
                <a:outerShdw blurRad="38100" dist="38100" dir="2700000" algn="tl">
                  <a:srgbClr val="000000">
                    <a:alpha val="43137"/>
                  </a:srgbClr>
                </a:outerShdw>
              </a:effectLst>
            </a:endParaRPr>
          </a:p>
        </p:txBody>
      </p:sp>
      <p:sp>
        <p:nvSpPr>
          <p:cNvPr id="15" name="14 Forma libre"/>
          <p:cNvSpPr/>
          <p:nvPr/>
        </p:nvSpPr>
        <p:spPr>
          <a:xfrm>
            <a:off x="3929058" y="1357297"/>
            <a:ext cx="3571902" cy="2805933"/>
          </a:xfrm>
          <a:custGeom>
            <a:avLst/>
            <a:gdLst>
              <a:gd name="connsiteX0" fmla="*/ 0 w 3048000"/>
              <a:gd name="connsiteY0" fmla="*/ 0 h 2051851"/>
              <a:gd name="connsiteX1" fmla="*/ 2706018 w 3048000"/>
              <a:gd name="connsiteY1" fmla="*/ 0 h 2051851"/>
              <a:gd name="connsiteX2" fmla="*/ 2947836 w 3048000"/>
              <a:gd name="connsiteY2" fmla="*/ 100165 h 2051851"/>
              <a:gd name="connsiteX3" fmla="*/ 3048000 w 3048000"/>
              <a:gd name="connsiteY3" fmla="*/ 341983 h 2051851"/>
              <a:gd name="connsiteX4" fmla="*/ 3048000 w 3048000"/>
              <a:gd name="connsiteY4" fmla="*/ 2051851 h 2051851"/>
              <a:gd name="connsiteX5" fmla="*/ 0 w 3048000"/>
              <a:gd name="connsiteY5" fmla="*/ 2051851 h 2051851"/>
              <a:gd name="connsiteX6" fmla="*/ 0 w 3048000"/>
              <a:gd name="connsiteY6" fmla="*/ 0 h 205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2051851">
                <a:moveTo>
                  <a:pt x="0" y="0"/>
                </a:moveTo>
                <a:lnTo>
                  <a:pt x="2706018" y="0"/>
                </a:lnTo>
                <a:cubicBezTo>
                  <a:pt x="2796717" y="0"/>
                  <a:pt x="2883702" y="36030"/>
                  <a:pt x="2947836" y="100165"/>
                </a:cubicBezTo>
                <a:cubicBezTo>
                  <a:pt x="3011970" y="164299"/>
                  <a:pt x="3048000" y="251284"/>
                  <a:pt x="3048000" y="341983"/>
                </a:cubicBezTo>
                <a:lnTo>
                  <a:pt x="3048000" y="2051851"/>
                </a:lnTo>
                <a:lnTo>
                  <a:pt x="0" y="2051851"/>
                </a:lnTo>
                <a:lnTo>
                  <a:pt x="0" y="0"/>
                </a:lnTo>
                <a:close/>
              </a:path>
            </a:pathLst>
          </a:custGeom>
          <a:solidFill>
            <a:srgbClr val="008000"/>
          </a:solidFill>
        </p:spPr>
        <p:style>
          <a:lnRef idx="0">
            <a:schemeClr val="lt1">
              <a:hueOff val="0"/>
              <a:satOff val="0"/>
              <a:lumOff val="0"/>
              <a:alphaOff val="0"/>
            </a:schemeClr>
          </a:lnRef>
          <a:fillRef idx="3">
            <a:schemeClr val="accent4">
              <a:hueOff val="-1488257"/>
              <a:satOff val="8966"/>
              <a:lumOff val="719"/>
              <a:alphaOff val="0"/>
            </a:schemeClr>
          </a:fillRef>
          <a:effectRef idx="3">
            <a:schemeClr val="accent4">
              <a:hueOff val="-1488257"/>
              <a:satOff val="8966"/>
              <a:lumOff val="719"/>
              <a:alphaOff val="0"/>
            </a:schemeClr>
          </a:effectRef>
          <a:fontRef idx="minor">
            <a:schemeClr val="lt1"/>
          </a:fontRef>
        </p:style>
        <p:txBody>
          <a:bodyPr spcFirstLastPara="0" vert="horz" wrap="square" lIns="128016" tIns="128016" rIns="128016" bIns="640979" numCol="1" spcCol="1270" anchor="ctr" anchorCtr="0">
            <a:noAutofit/>
          </a:bodyPr>
          <a:lstStyle/>
          <a:p>
            <a:pPr lvl="0" algn="ctr" defTabSz="800100">
              <a:lnSpc>
                <a:spcPct val="90000"/>
              </a:lnSpc>
              <a:spcBef>
                <a:spcPct val="0"/>
              </a:spcBef>
              <a:spcAft>
                <a:spcPct val="35000"/>
              </a:spcAft>
            </a:pPr>
            <a:r>
              <a:rPr lang="es-MX" sz="2000" kern="1200" dirty="0">
                <a:effectLst>
                  <a:outerShdw blurRad="38100" dist="38100" dir="2700000" algn="tl">
                    <a:srgbClr val="000000">
                      <a:alpha val="43137"/>
                    </a:srgbClr>
                  </a:outerShdw>
                </a:effectLst>
                <a:cs typeface="Arial" charset="0"/>
              </a:rPr>
              <a:t>Interpretación estricta de los alcances de la reserva.</a:t>
            </a:r>
          </a:p>
          <a:p>
            <a:pPr lvl="0" algn="ctr" defTabSz="800100">
              <a:lnSpc>
                <a:spcPct val="90000"/>
              </a:lnSpc>
              <a:spcBef>
                <a:spcPct val="0"/>
              </a:spcBef>
              <a:spcAft>
                <a:spcPct val="35000"/>
              </a:spcAft>
            </a:pPr>
            <a:endParaRPr lang="es-MX" sz="2000" kern="1200" dirty="0">
              <a:effectLst>
                <a:outerShdw blurRad="38100" dist="38100" dir="2700000" algn="tl">
                  <a:srgbClr val="000000">
                    <a:alpha val="43137"/>
                  </a:srgbClr>
                </a:outerShdw>
              </a:effectLst>
              <a:cs typeface="Arial" charset="0"/>
            </a:endParaRPr>
          </a:p>
          <a:p>
            <a:pPr lvl="0" algn="ctr" defTabSz="800100">
              <a:lnSpc>
                <a:spcPct val="90000"/>
              </a:lnSpc>
              <a:spcBef>
                <a:spcPct val="0"/>
              </a:spcBef>
              <a:spcAft>
                <a:spcPct val="35000"/>
              </a:spcAft>
            </a:pPr>
            <a:endParaRPr lang="es-MX" sz="1800" kern="1200" dirty="0">
              <a:effectLst>
                <a:outerShdw blurRad="38100" dist="38100" dir="2700000" algn="tl">
                  <a:srgbClr val="000000">
                    <a:alpha val="43137"/>
                  </a:srgbClr>
                </a:outerShdw>
              </a:effectLst>
            </a:endParaRPr>
          </a:p>
        </p:txBody>
      </p:sp>
      <p:sp>
        <p:nvSpPr>
          <p:cNvPr id="16" name="15 Forma libre"/>
          <p:cNvSpPr/>
          <p:nvPr/>
        </p:nvSpPr>
        <p:spPr>
          <a:xfrm rot="21600000">
            <a:off x="428598" y="3409147"/>
            <a:ext cx="3571898" cy="2805934"/>
          </a:xfrm>
          <a:custGeom>
            <a:avLst/>
            <a:gdLst>
              <a:gd name="connsiteX0" fmla="*/ 0 w 3048000"/>
              <a:gd name="connsiteY0" fmla="*/ 0 h 2051851"/>
              <a:gd name="connsiteX1" fmla="*/ 2706018 w 3048000"/>
              <a:gd name="connsiteY1" fmla="*/ 0 h 2051851"/>
              <a:gd name="connsiteX2" fmla="*/ 2947836 w 3048000"/>
              <a:gd name="connsiteY2" fmla="*/ 100165 h 2051851"/>
              <a:gd name="connsiteX3" fmla="*/ 3048000 w 3048000"/>
              <a:gd name="connsiteY3" fmla="*/ 341983 h 2051851"/>
              <a:gd name="connsiteX4" fmla="*/ 3048000 w 3048000"/>
              <a:gd name="connsiteY4" fmla="*/ 2051851 h 2051851"/>
              <a:gd name="connsiteX5" fmla="*/ 0 w 3048000"/>
              <a:gd name="connsiteY5" fmla="*/ 2051851 h 2051851"/>
              <a:gd name="connsiteX6" fmla="*/ 0 w 3048000"/>
              <a:gd name="connsiteY6" fmla="*/ 0 h 205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2051851">
                <a:moveTo>
                  <a:pt x="3048000" y="2051850"/>
                </a:moveTo>
                <a:lnTo>
                  <a:pt x="341982" y="2051850"/>
                </a:lnTo>
                <a:cubicBezTo>
                  <a:pt x="251283" y="2051850"/>
                  <a:pt x="164298" y="2015820"/>
                  <a:pt x="100164" y="1951685"/>
                </a:cubicBezTo>
                <a:cubicBezTo>
                  <a:pt x="36030" y="1887551"/>
                  <a:pt x="0" y="1800566"/>
                  <a:pt x="0" y="1709867"/>
                </a:cubicBezTo>
                <a:lnTo>
                  <a:pt x="0" y="1"/>
                </a:lnTo>
                <a:lnTo>
                  <a:pt x="3048000" y="1"/>
                </a:lnTo>
                <a:lnTo>
                  <a:pt x="3048000" y="2051850"/>
                </a:lnTo>
                <a:close/>
              </a:path>
            </a:pathLst>
          </a:custGeom>
          <a:solidFill>
            <a:schemeClr val="accent4">
              <a:lumMod val="75000"/>
            </a:schemeClr>
          </a:solidFill>
        </p:spPr>
        <p:style>
          <a:lnRef idx="0">
            <a:schemeClr val="lt1">
              <a:hueOff val="0"/>
              <a:satOff val="0"/>
              <a:lumOff val="0"/>
              <a:alphaOff val="0"/>
            </a:schemeClr>
          </a:lnRef>
          <a:fillRef idx="3">
            <a:schemeClr val="accent4">
              <a:hueOff val="-2976513"/>
              <a:satOff val="17933"/>
              <a:lumOff val="1437"/>
              <a:alphaOff val="0"/>
            </a:schemeClr>
          </a:fillRef>
          <a:effectRef idx="3">
            <a:schemeClr val="accent4">
              <a:hueOff val="-2976513"/>
              <a:satOff val="17933"/>
              <a:lumOff val="1437"/>
              <a:alphaOff val="0"/>
            </a:schemeClr>
          </a:effectRef>
          <a:fontRef idx="minor">
            <a:schemeClr val="lt1"/>
          </a:fontRef>
        </p:style>
        <p:txBody>
          <a:bodyPr spcFirstLastPara="0" vert="horz" wrap="square" lIns="128015" tIns="640979" rIns="128016" bIns="128017" numCol="1" spcCol="1270" anchor="ctr" anchorCtr="0">
            <a:noAutofit/>
          </a:bodyPr>
          <a:lstStyle/>
          <a:p>
            <a:pPr lvl="0" algn="ctr" defTabSz="800100">
              <a:lnSpc>
                <a:spcPct val="90000"/>
              </a:lnSpc>
              <a:spcBef>
                <a:spcPct val="0"/>
              </a:spcBef>
              <a:spcAft>
                <a:spcPct val="35000"/>
              </a:spcAft>
            </a:pPr>
            <a:endParaRPr lang="es-MX" sz="1800" kern="1200" dirty="0">
              <a:effectLst>
                <a:outerShdw blurRad="38100" dist="38100" dir="2700000" algn="tl">
                  <a:srgbClr val="000000">
                    <a:alpha val="43137"/>
                  </a:srgbClr>
                </a:outerShdw>
              </a:effectLst>
              <a:cs typeface="Arial" charset="0"/>
            </a:endParaRPr>
          </a:p>
          <a:p>
            <a:pPr lvl="0" algn="ctr" defTabSz="800100">
              <a:lnSpc>
                <a:spcPct val="90000"/>
              </a:lnSpc>
              <a:spcBef>
                <a:spcPct val="0"/>
              </a:spcBef>
              <a:spcAft>
                <a:spcPct val="35000"/>
              </a:spcAft>
            </a:pPr>
            <a:r>
              <a:rPr lang="es-MX" sz="2000" kern="1200" dirty="0">
                <a:effectLst>
                  <a:outerShdw blurRad="38100" dist="38100" dir="2700000" algn="tl">
                    <a:srgbClr val="000000">
                      <a:alpha val="43137"/>
                    </a:srgbClr>
                  </a:outerShdw>
                </a:effectLst>
                <a:cs typeface="Arial" charset="0"/>
              </a:rPr>
              <a:t>Análisis casuístico y atendiendo a la materia de la información solicitada.</a:t>
            </a:r>
            <a:endParaRPr lang="es-MX" sz="2000" kern="1200" dirty="0">
              <a:effectLst>
                <a:outerShdw blurRad="38100" dist="38100" dir="2700000" algn="tl">
                  <a:srgbClr val="000000">
                    <a:alpha val="43137"/>
                  </a:srgbClr>
                </a:outerShdw>
              </a:effectLst>
            </a:endParaRPr>
          </a:p>
        </p:txBody>
      </p:sp>
      <p:sp>
        <p:nvSpPr>
          <p:cNvPr id="17" name="16 Forma libre"/>
          <p:cNvSpPr/>
          <p:nvPr/>
        </p:nvSpPr>
        <p:spPr>
          <a:xfrm>
            <a:off x="4000496" y="3409147"/>
            <a:ext cx="3500464" cy="2805934"/>
          </a:xfrm>
          <a:custGeom>
            <a:avLst/>
            <a:gdLst>
              <a:gd name="connsiteX0" fmla="*/ 0 w 2051851"/>
              <a:gd name="connsiteY0" fmla="*/ 0 h 3048000"/>
              <a:gd name="connsiteX1" fmla="*/ 1709869 w 2051851"/>
              <a:gd name="connsiteY1" fmla="*/ 0 h 3048000"/>
              <a:gd name="connsiteX2" fmla="*/ 1951687 w 2051851"/>
              <a:gd name="connsiteY2" fmla="*/ 100165 h 3048000"/>
              <a:gd name="connsiteX3" fmla="*/ 2051851 w 2051851"/>
              <a:gd name="connsiteY3" fmla="*/ 341983 h 3048000"/>
              <a:gd name="connsiteX4" fmla="*/ 2051851 w 2051851"/>
              <a:gd name="connsiteY4" fmla="*/ 3048000 h 3048000"/>
              <a:gd name="connsiteX5" fmla="*/ 0 w 2051851"/>
              <a:gd name="connsiteY5" fmla="*/ 3048000 h 3048000"/>
              <a:gd name="connsiteX6" fmla="*/ 0 w 2051851"/>
              <a:gd name="connsiteY6"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1851" h="3048000">
                <a:moveTo>
                  <a:pt x="2051851" y="1"/>
                </a:moveTo>
                <a:lnTo>
                  <a:pt x="2051851" y="2539989"/>
                </a:lnTo>
                <a:cubicBezTo>
                  <a:pt x="2051851" y="2674722"/>
                  <a:pt x="2027596" y="2803937"/>
                  <a:pt x="1984422" y="2899207"/>
                </a:cubicBezTo>
                <a:cubicBezTo>
                  <a:pt x="1941248" y="2994477"/>
                  <a:pt x="1882691" y="3047999"/>
                  <a:pt x="1821635" y="3047999"/>
                </a:cubicBezTo>
                <a:lnTo>
                  <a:pt x="0" y="3047999"/>
                </a:lnTo>
                <a:lnTo>
                  <a:pt x="0" y="1"/>
                </a:lnTo>
                <a:lnTo>
                  <a:pt x="2051851" y="1"/>
                </a:ln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spcFirstLastPara="0" vert="horz" wrap="square" lIns="128016" tIns="640979" rIns="128017" bIns="128017" numCol="1" spcCol="1270" anchor="ctr" anchorCtr="0">
            <a:noAutofit/>
          </a:bodyPr>
          <a:lstStyle/>
          <a:p>
            <a:pPr lvl="0" algn="ctr" defTabSz="800100">
              <a:lnSpc>
                <a:spcPct val="90000"/>
              </a:lnSpc>
              <a:spcBef>
                <a:spcPct val="0"/>
              </a:spcBef>
              <a:spcAft>
                <a:spcPct val="35000"/>
              </a:spcAft>
            </a:pPr>
            <a:endParaRPr lang="es-MX" sz="1800" kern="1200" dirty="0">
              <a:cs typeface="Arial" charset="0"/>
            </a:endParaRPr>
          </a:p>
          <a:p>
            <a:pPr lvl="0" algn="ctr" defTabSz="800100">
              <a:lnSpc>
                <a:spcPct val="90000"/>
              </a:lnSpc>
              <a:spcBef>
                <a:spcPct val="0"/>
              </a:spcBef>
              <a:spcAft>
                <a:spcPct val="35000"/>
              </a:spcAft>
            </a:pPr>
            <a:endParaRPr lang="es-MX" sz="2000" kern="1200" dirty="0">
              <a:effectLst>
                <a:outerShdw blurRad="38100" dist="38100" dir="2700000" algn="tl">
                  <a:srgbClr val="000000">
                    <a:alpha val="43137"/>
                  </a:srgbClr>
                </a:outerShdw>
              </a:effectLst>
              <a:cs typeface="Arial" charset="0"/>
            </a:endParaRPr>
          </a:p>
          <a:p>
            <a:pPr lvl="0" algn="ctr" defTabSz="800100">
              <a:lnSpc>
                <a:spcPct val="90000"/>
              </a:lnSpc>
              <a:spcBef>
                <a:spcPct val="0"/>
              </a:spcBef>
              <a:spcAft>
                <a:spcPct val="35000"/>
              </a:spcAft>
            </a:pPr>
            <a:r>
              <a:rPr lang="es-MX" sz="2000" kern="1200" dirty="0">
                <a:effectLst>
                  <a:outerShdw blurRad="38100" dist="38100" dir="2700000" algn="tl">
                    <a:srgbClr val="000000">
                      <a:alpha val="43137"/>
                    </a:srgbClr>
                  </a:outerShdw>
                </a:effectLst>
                <a:cs typeface="Arial" charset="0"/>
              </a:rPr>
              <a:t>Desarrollo argumentativo que acredite la actualización del supuesto de clasificación. (carga de la prueba)</a:t>
            </a:r>
            <a:endParaRPr lang="es-MX" sz="2000" kern="1200" dirty="0">
              <a:effectLst>
                <a:outerShdw blurRad="38100" dist="38100" dir="2700000" algn="tl">
                  <a:srgbClr val="000000">
                    <a:alpha val="43137"/>
                  </a:srgbClr>
                </a:outerShdw>
              </a:effectLst>
            </a:endParaRPr>
          </a:p>
        </p:txBody>
      </p:sp>
      <p:grpSp>
        <p:nvGrpSpPr>
          <p:cNvPr id="10" name="9 Grupo"/>
          <p:cNvGrpSpPr/>
          <p:nvPr/>
        </p:nvGrpSpPr>
        <p:grpSpPr>
          <a:xfrm>
            <a:off x="428598" y="2857494"/>
            <a:ext cx="4024363" cy="1660771"/>
            <a:chOff x="3048000" y="2051849"/>
            <a:chExt cx="3048001" cy="2051851"/>
          </a:xfrm>
          <a:solidFill>
            <a:schemeClr val="accent4">
              <a:lumMod val="50000"/>
            </a:schemeClr>
          </a:solidFill>
        </p:grpSpPr>
        <p:sp>
          <p:nvSpPr>
            <p:cNvPr id="11" name="10 Rectángulo redondeado"/>
            <p:cNvSpPr/>
            <p:nvPr/>
          </p:nvSpPr>
          <p:spPr>
            <a:xfrm rot="5400000">
              <a:off x="3546075" y="1553775"/>
              <a:ext cx="2051851" cy="3048000"/>
            </a:xfrm>
            <a:prstGeom prst="roundRect">
              <a:avLst/>
            </a:prstGeom>
            <a:grpFill/>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sp>
        <p:sp>
          <p:nvSpPr>
            <p:cNvPr id="12" name="Redondear rectángulo de esquina sencilla 4"/>
            <p:cNvSpPr/>
            <p:nvPr/>
          </p:nvSpPr>
          <p:spPr>
            <a:xfrm>
              <a:off x="3048000" y="2259926"/>
              <a:ext cx="3048000" cy="153888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ctr" anchorCtr="0">
              <a:noAutofit/>
            </a:bodyPr>
            <a:lstStyle/>
            <a:p>
              <a:pPr marL="361950" defTabSz="500063"/>
              <a:r>
                <a:rPr lang="es-MX" sz="2000" dirty="0">
                  <a:effectLst>
                    <a:outerShdw blurRad="38100" dist="38100" dir="2700000" algn="tl">
                      <a:srgbClr val="000000">
                        <a:alpha val="43137"/>
                      </a:srgbClr>
                    </a:outerShdw>
                  </a:effectLst>
                  <a:cs typeface="Arial" charset="0"/>
                </a:rPr>
                <a:t>Ejercicio de </a:t>
              </a:r>
            </a:p>
            <a:p>
              <a:pPr defTabSz="500063"/>
              <a:r>
                <a:rPr lang="es-MX" sz="2000" dirty="0">
                  <a:effectLst>
                    <a:outerShdw blurRad="38100" dist="38100" dir="2700000" algn="tl">
                      <a:srgbClr val="000000">
                        <a:alpha val="43137"/>
                      </a:srgbClr>
                    </a:outerShdw>
                  </a:effectLst>
                  <a:cs typeface="Arial" charset="0"/>
                </a:rPr>
                <a:t>ponderación jurídica</a:t>
              </a:r>
              <a:endParaRPr lang="es-MX" dirty="0">
                <a:effectLst>
                  <a:outerShdw blurRad="38100" dist="38100" dir="2700000" algn="tl">
                    <a:srgbClr val="000000">
                      <a:alpha val="43137"/>
                    </a:srgbClr>
                  </a:outerShdw>
                </a:effectLst>
              </a:endParaRPr>
            </a:p>
          </p:txBody>
        </p:sp>
      </p:grpSp>
      <p:sp>
        <p:nvSpPr>
          <p:cNvPr id="18" name="17 Forma libre"/>
          <p:cNvSpPr/>
          <p:nvPr/>
        </p:nvSpPr>
        <p:spPr>
          <a:xfrm>
            <a:off x="3643306" y="2643182"/>
            <a:ext cx="5214974" cy="2000264"/>
          </a:xfrm>
          <a:custGeom>
            <a:avLst/>
            <a:gdLst>
              <a:gd name="connsiteX0" fmla="*/ 0 w 1828800"/>
              <a:gd name="connsiteY0" fmla="*/ 170991 h 1025925"/>
              <a:gd name="connsiteX1" fmla="*/ 50082 w 1828800"/>
              <a:gd name="connsiteY1" fmla="*/ 50082 h 1025925"/>
              <a:gd name="connsiteX2" fmla="*/ 170991 w 1828800"/>
              <a:gd name="connsiteY2" fmla="*/ 0 h 1025925"/>
              <a:gd name="connsiteX3" fmla="*/ 1657809 w 1828800"/>
              <a:gd name="connsiteY3" fmla="*/ 0 h 1025925"/>
              <a:gd name="connsiteX4" fmla="*/ 1778718 w 1828800"/>
              <a:gd name="connsiteY4" fmla="*/ 50082 h 1025925"/>
              <a:gd name="connsiteX5" fmla="*/ 1828800 w 1828800"/>
              <a:gd name="connsiteY5" fmla="*/ 170991 h 1025925"/>
              <a:gd name="connsiteX6" fmla="*/ 1828800 w 1828800"/>
              <a:gd name="connsiteY6" fmla="*/ 854934 h 1025925"/>
              <a:gd name="connsiteX7" fmla="*/ 1778718 w 1828800"/>
              <a:gd name="connsiteY7" fmla="*/ 975843 h 1025925"/>
              <a:gd name="connsiteX8" fmla="*/ 1657809 w 1828800"/>
              <a:gd name="connsiteY8" fmla="*/ 1025925 h 1025925"/>
              <a:gd name="connsiteX9" fmla="*/ 170991 w 1828800"/>
              <a:gd name="connsiteY9" fmla="*/ 1025925 h 1025925"/>
              <a:gd name="connsiteX10" fmla="*/ 50082 w 1828800"/>
              <a:gd name="connsiteY10" fmla="*/ 975843 h 1025925"/>
              <a:gd name="connsiteX11" fmla="*/ 0 w 1828800"/>
              <a:gd name="connsiteY11" fmla="*/ 854934 h 1025925"/>
              <a:gd name="connsiteX12" fmla="*/ 0 w 1828800"/>
              <a:gd name="connsiteY12" fmla="*/ 170991 h 102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800" h="1025925">
                <a:moveTo>
                  <a:pt x="0" y="170991"/>
                </a:moveTo>
                <a:cubicBezTo>
                  <a:pt x="0" y="125641"/>
                  <a:pt x="18015" y="82149"/>
                  <a:pt x="50082" y="50082"/>
                </a:cubicBezTo>
                <a:cubicBezTo>
                  <a:pt x="82149" y="18015"/>
                  <a:pt x="125641" y="0"/>
                  <a:pt x="170991" y="0"/>
                </a:cubicBezTo>
                <a:lnTo>
                  <a:pt x="1657809" y="0"/>
                </a:lnTo>
                <a:cubicBezTo>
                  <a:pt x="1703159" y="0"/>
                  <a:pt x="1746651" y="18015"/>
                  <a:pt x="1778718" y="50082"/>
                </a:cubicBezTo>
                <a:cubicBezTo>
                  <a:pt x="1810785" y="82149"/>
                  <a:pt x="1828800" y="125641"/>
                  <a:pt x="1828800" y="170991"/>
                </a:cubicBezTo>
                <a:lnTo>
                  <a:pt x="1828800" y="854934"/>
                </a:lnTo>
                <a:cubicBezTo>
                  <a:pt x="1828800" y="900284"/>
                  <a:pt x="1810785" y="943776"/>
                  <a:pt x="1778718" y="975843"/>
                </a:cubicBezTo>
                <a:cubicBezTo>
                  <a:pt x="1746651" y="1007910"/>
                  <a:pt x="1703159" y="1025925"/>
                  <a:pt x="1657809" y="1025925"/>
                </a:cubicBezTo>
                <a:lnTo>
                  <a:pt x="170991" y="1025925"/>
                </a:lnTo>
                <a:cubicBezTo>
                  <a:pt x="125641" y="1025925"/>
                  <a:pt x="82149" y="1007910"/>
                  <a:pt x="50082" y="975843"/>
                </a:cubicBezTo>
                <a:cubicBezTo>
                  <a:pt x="18015" y="943776"/>
                  <a:pt x="0" y="900284"/>
                  <a:pt x="0" y="854934"/>
                </a:cubicBezTo>
                <a:lnTo>
                  <a:pt x="0" y="170991"/>
                </a:lnTo>
                <a:close/>
              </a:path>
            </a:pathLst>
          </a:custGeom>
          <a:solidFill>
            <a:schemeClr val="accent2">
              <a:lumMod val="60000"/>
              <a:lumOff val="40000"/>
            </a:schemeClr>
          </a:solidFill>
          <a:effectLst>
            <a:outerShdw blurRad="330200" dist="38100" dir="10980000" sx="105000" sy="105000" algn="t" rotWithShape="0">
              <a:prstClr val="black">
                <a:alpha val="65000"/>
              </a:prstClr>
            </a:outerShdw>
          </a:effectLst>
          <a:scene3d>
            <a:camera prst="obliqueBottomLeft"/>
            <a:lightRig rig="threePt" dir="t">
              <a:rot lat="0" lon="0" rev="1200000"/>
            </a:lightRig>
          </a:scene3d>
          <a:sp3d>
            <a:bevelT w="63500" h="25400"/>
          </a:sp3d>
        </p:spPr>
        <p:style>
          <a:lnRef idx="0">
            <a:schemeClr val="lt1">
              <a:hueOff val="0"/>
              <a:satOff val="0"/>
              <a:lumOff val="0"/>
              <a:alphaOff val="0"/>
            </a:schemeClr>
          </a:lnRef>
          <a:fillRef idx="3">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18662" tIns="118662" rIns="118662" bIns="118662" numCol="1" spcCol="1270" anchor="ctr" anchorCtr="0">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lgn="ctr" defTabSz="800100">
              <a:lnSpc>
                <a:spcPct val="90000"/>
              </a:lnSpc>
              <a:spcBef>
                <a:spcPct val="0"/>
              </a:spcBef>
              <a:spcAft>
                <a:spcPct val="35000"/>
              </a:spcAft>
            </a:pPr>
            <a:r>
              <a:rPr lang="es-MX" sz="4400" b="1" kern="1200" dirty="0">
                <a:ln>
                  <a:prstDash val="solid"/>
                </a:ln>
                <a:solidFill>
                  <a:schemeClr val="accent4">
                    <a:lumMod val="50000"/>
                  </a:schemeClr>
                </a:solidFill>
                <a:effectLst>
                  <a:outerShdw blurRad="88000" dist="50800" dir="5040000" algn="tl">
                    <a:schemeClr val="accent4">
                      <a:tint val="80000"/>
                      <a:satMod val="250000"/>
                      <a:alpha val="45000"/>
                    </a:schemeClr>
                  </a:outerShdw>
                </a:effectLst>
              </a:rPr>
              <a:t>Reserva de Información</a:t>
            </a:r>
          </a:p>
        </p:txBody>
      </p:sp>
      <p:sp>
        <p:nvSpPr>
          <p:cNvPr id="13" name="26 Título"/>
          <p:cNvSpPr txBox="1">
            <a:spLocks noGrp="1"/>
          </p:cNvSpPr>
          <p:nvPr>
            <p:ph type="title"/>
          </p:nvPr>
        </p:nvSpPr>
        <p:spPr>
          <a:xfrm>
            <a:off x="-412097" y="631507"/>
            <a:ext cx="8229600" cy="584775"/>
          </a:xfrm>
          <a:prstGeom prst="rect">
            <a:avLst/>
          </a:prstGeom>
          <a:noFill/>
        </p:spPr>
        <p:txBody>
          <a:bodyPr wrap="square" rtlCol="0">
            <a:spAutoFit/>
          </a:bodyPr>
          <a:lstStyle/>
          <a:p>
            <a:r>
              <a:rPr lang="es-MX" sz="3200" b="1" dirty="0">
                <a:solidFill>
                  <a:schemeClr val="bg1">
                    <a:lumMod val="50000"/>
                  </a:schemeClr>
                </a:solidFill>
                <a:effectLst>
                  <a:outerShdw blurRad="38100" dist="38100" dir="2700000" algn="tl">
                    <a:srgbClr val="000000">
                      <a:alpha val="43137"/>
                    </a:srgbClr>
                  </a:outerShdw>
                </a:effectLst>
                <a:latin typeface="Arial Narrow" pitchFamily="34" charset="0"/>
              </a:rPr>
              <a:t>Clasificación de la Información.</a:t>
            </a:r>
            <a:endParaRPr lang="es-MX" sz="3200" dirty="0"/>
          </a:p>
        </p:txBody>
      </p:sp>
    </p:spTree>
    <p:extLst>
      <p:ext uri="{BB962C8B-B14F-4D97-AF65-F5344CB8AC3E}">
        <p14:creationId xmlns:p14="http://schemas.microsoft.com/office/powerpoint/2010/main" val="3764121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412097" y="385286"/>
            <a:ext cx="8229600" cy="1077218"/>
          </a:xfrm>
          <a:prstGeom prst="rect">
            <a:avLst/>
          </a:prstGeom>
          <a:noFill/>
        </p:spPr>
        <p:txBody>
          <a:bodyPr wrap="square" rtlCol="0">
            <a:spAutoFit/>
          </a:bodyPr>
          <a:lstStyle/>
          <a:p>
            <a:r>
              <a:rPr lang="es-MX" sz="32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I</a:t>
            </a:r>
            <a:br>
              <a:rPr lang="es-MX" sz="3200" b="1" dirty="0">
                <a:solidFill>
                  <a:schemeClr val="bg1">
                    <a:lumMod val="50000"/>
                  </a:schemeClr>
                </a:solidFill>
                <a:effectLst>
                  <a:outerShdw blurRad="38100" dist="38100" dir="2700000" algn="tl">
                    <a:srgbClr val="000000">
                      <a:alpha val="43137"/>
                    </a:srgbClr>
                  </a:outerShdw>
                </a:effectLst>
                <a:latin typeface="Arial Narrow" pitchFamily="34" charset="0"/>
              </a:rPr>
            </a:br>
            <a:r>
              <a:rPr lang="es-MX" sz="3200" b="1" dirty="0">
                <a:solidFill>
                  <a:schemeClr val="bg1">
                    <a:lumMod val="50000"/>
                  </a:schemeClr>
                </a:solidFill>
                <a:effectLst>
                  <a:outerShdw blurRad="38100" dist="38100" dir="2700000" algn="tl">
                    <a:srgbClr val="000000">
                      <a:alpha val="43137"/>
                    </a:srgbClr>
                  </a:outerShdw>
                </a:effectLst>
                <a:latin typeface="Arial Narrow" pitchFamily="34" charset="0"/>
              </a:rPr>
              <a:t>Seguridad Nacional</a:t>
            </a:r>
            <a:endParaRPr lang="es-MX" sz="3200" dirty="0"/>
          </a:p>
        </p:txBody>
      </p:sp>
      <p:sp>
        <p:nvSpPr>
          <p:cNvPr id="14" name="2 Marcador de contenido"/>
          <p:cNvSpPr txBox="1">
            <a:spLocks/>
          </p:cNvSpPr>
          <p:nvPr/>
        </p:nvSpPr>
        <p:spPr>
          <a:xfrm>
            <a:off x="827584" y="1596837"/>
            <a:ext cx="7931150" cy="1514473"/>
          </a:xfrm>
          <a:prstGeom prst="round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r">
              <a:buFont typeface="Times" pitchFamily="18" charset="0"/>
              <a:buNone/>
              <a:defRPr/>
            </a:pPr>
            <a:r>
              <a:rPr lang="es-ES_tradnl" sz="2100" dirty="0">
                <a:effectLst>
                  <a:outerShdw blurRad="38100" dist="38100" dir="2700000" algn="tl">
                    <a:srgbClr val="000000">
                      <a:alpha val="43137"/>
                    </a:srgbClr>
                  </a:outerShdw>
                </a:effectLst>
              </a:rPr>
              <a:t>Se debe entender las acciones orientadas al bienestar general de la sociedad, que permitan el cumplimiento de los fines del Estado constitucional, destinadas a proteger:</a:t>
            </a:r>
            <a:endParaRPr lang="es-ES" sz="2100" dirty="0">
              <a:effectLst>
                <a:outerShdw blurRad="38100" dist="38100" dir="2700000" algn="tl">
                  <a:srgbClr val="000000">
                    <a:alpha val="43137"/>
                  </a:srgbClr>
                </a:outerShdw>
              </a:effectLst>
            </a:endParaRPr>
          </a:p>
        </p:txBody>
      </p:sp>
      <p:sp>
        <p:nvSpPr>
          <p:cNvPr id="15" name="2 Marcador de contenido"/>
          <p:cNvSpPr txBox="1">
            <a:spLocks/>
          </p:cNvSpPr>
          <p:nvPr/>
        </p:nvSpPr>
        <p:spPr>
          <a:xfrm>
            <a:off x="827584" y="2826862"/>
            <a:ext cx="7931150" cy="3790774"/>
          </a:xfrm>
          <a:prstGeom prst="round2SameRect">
            <a:avLst>
              <a:gd name="adj1" fmla="val 0"/>
              <a:gd name="adj2" fmla="val 15710"/>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Times" pitchFamily="18" charset="0"/>
              <a:buNone/>
              <a:tabLst/>
              <a:defRPr/>
            </a:pPr>
            <a:r>
              <a:rPr kumimoji="0" lang="es-ES_tradnl"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 </a:t>
            </a:r>
            <a:endParaRPr kumimoji="0" lang="es-MX"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ü"/>
              <a:tabLst/>
              <a:defRPr/>
            </a:pPr>
            <a:r>
              <a:rPr kumimoji="0" lang="es-ES_tradnl" sz="2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La integridad, estabilidad y permanencia del Estado Mexicano (unidad de la federación, estabilidad de las instituciones públicas).</a:t>
            </a:r>
          </a:p>
          <a:p>
            <a:pPr marL="342900" marR="0" lvl="0" indent="-342900" algn="l" defTabSz="914400" rtl="0" eaLnBrk="1" fontAlgn="auto" latinLnBrk="0" hangingPunct="1">
              <a:lnSpc>
                <a:spcPct val="100000"/>
              </a:lnSpc>
              <a:spcBef>
                <a:spcPct val="20000"/>
              </a:spcBef>
              <a:spcAft>
                <a:spcPts val="0"/>
              </a:spcAft>
              <a:buClr>
                <a:schemeClr val="accent1"/>
              </a:buClr>
              <a:buSzTx/>
              <a:buFont typeface="Times" pitchFamily="18" charset="0"/>
              <a:buNone/>
              <a:tabLst/>
              <a:defRPr/>
            </a:pPr>
            <a:endParaRPr kumimoji="0" lang="es-ES_tradnl" sz="2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ü"/>
              <a:tabLst/>
              <a:defRPr/>
            </a:pPr>
            <a:r>
              <a:rPr kumimoji="0" lang="es-ES_tradnl" sz="2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La gobernabilidad democrática (voto y elecciones).</a:t>
            </a:r>
          </a:p>
          <a:p>
            <a:pPr marL="342900" marR="0" lvl="0" indent="-342900" algn="l" defTabSz="914400" rtl="0" eaLnBrk="1" fontAlgn="auto" latinLnBrk="0" hangingPunct="1">
              <a:lnSpc>
                <a:spcPct val="100000"/>
              </a:lnSpc>
              <a:spcBef>
                <a:spcPct val="20000"/>
              </a:spcBef>
              <a:spcAft>
                <a:spcPts val="0"/>
              </a:spcAft>
              <a:buClr>
                <a:schemeClr val="accent1"/>
              </a:buClr>
              <a:buSzTx/>
              <a:buFont typeface="Times" pitchFamily="18" charset="0"/>
              <a:buNone/>
              <a:tabLst/>
              <a:defRPr/>
            </a:pPr>
            <a:endParaRPr kumimoji="0" lang="es-ES_tradnl" sz="2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a:p>
            <a:pPr marL="342900" lvl="0" indent="-342900" algn="just">
              <a:spcBef>
                <a:spcPct val="20000"/>
              </a:spcBef>
              <a:buClr>
                <a:schemeClr val="accent1"/>
              </a:buClr>
              <a:buFont typeface="Wingdings" pitchFamily="2" charset="2"/>
              <a:buChar char="ü"/>
              <a:defRPr/>
            </a:pPr>
            <a:r>
              <a:rPr lang="es-MX" sz="2100" dirty="0"/>
              <a:t>Seguridad interior </a:t>
            </a:r>
            <a:r>
              <a:rPr lang="es-MX" sz="1900" dirty="0"/>
              <a:t>(Destrucción, inhabilitación o sabotaje de cualquier infraestructura de carácter estratégico para la provisión de bienes y servicios, combate a la delincuencia organizada, etc.).</a:t>
            </a:r>
            <a:endParaRPr kumimoji="0" lang="es-ES" sz="15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pic>
        <p:nvPicPr>
          <p:cNvPr id="6148" name="Picture 4" descr="C:\Users\suad.matus\AppData\Local\Microsoft\Windows\Temporary Internet Files\Content.IE5\85WA33BR\143982090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823" y="1596837"/>
            <a:ext cx="1231460" cy="161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174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412097" y="323731"/>
            <a:ext cx="8229600" cy="1200329"/>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I</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Seguridad Pública</a:t>
            </a:r>
            <a:endParaRPr lang="es-MX"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12" y="2708920"/>
            <a:ext cx="1586867" cy="1477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941168"/>
            <a:ext cx="4104456" cy="1334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2732066"/>
            <a:ext cx="1431603" cy="1431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2 Marcador de contenido"/>
          <p:cNvSpPr txBox="1">
            <a:spLocks/>
          </p:cNvSpPr>
          <p:nvPr/>
        </p:nvSpPr>
        <p:spPr>
          <a:xfrm>
            <a:off x="1691680" y="1862532"/>
            <a:ext cx="5440257" cy="2919838"/>
          </a:xfrm>
          <a:prstGeom prst="round2SameRect">
            <a:avLst>
              <a:gd name="adj1" fmla="val 0"/>
              <a:gd name="adj2" fmla="val 15710"/>
            </a:avLst>
          </a:prstGeom>
          <a:solidFill>
            <a:schemeClr val="tx2"/>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fontScale="92500" lnSpcReduction="20000"/>
          </a:bodyPr>
          <a:lstStyle/>
          <a:p>
            <a:pPr marL="0" marR="0" lvl="0" indent="0" algn="l" defTabSz="914400" rtl="0" eaLnBrk="1" fontAlgn="auto" latinLnBrk="0" hangingPunct="1">
              <a:lnSpc>
                <a:spcPct val="100000"/>
              </a:lnSpc>
              <a:spcBef>
                <a:spcPct val="20000"/>
              </a:spcBef>
              <a:spcAft>
                <a:spcPts val="0"/>
              </a:spcAft>
              <a:buClrTx/>
              <a:buSzTx/>
              <a:buFont typeface="Times" pitchFamily="18" charset="0"/>
              <a:buNone/>
              <a:tabLst/>
              <a:defRPr/>
            </a:pPr>
            <a:r>
              <a:rPr kumimoji="0" lang="es-ES_tradnl"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 </a:t>
            </a:r>
          </a:p>
          <a:p>
            <a:pPr algn="just"/>
            <a:endParaRPr lang="es-ES_tradnl" sz="2000" dirty="0"/>
          </a:p>
          <a:p>
            <a:pPr algn="just"/>
            <a:r>
              <a:rPr lang="es-ES_tradnl" sz="2400" dirty="0"/>
              <a:t>Se clasificará la información por </a:t>
            </a:r>
            <a:r>
              <a:rPr lang="es-ES_tradnl" sz="2400" b="1" i="1" dirty="0"/>
              <a:t>seguridad pública</a:t>
            </a:r>
            <a:r>
              <a:rPr lang="es-ES_tradnl" sz="2400" b="1" dirty="0"/>
              <a:t> </a:t>
            </a:r>
            <a:r>
              <a:rPr lang="es-MX" sz="2400" dirty="0"/>
              <a:t>al poner en peligro las funciones a cargo de la Federación, la Ciudad de México, los Estados y los Municipios, tendentes a preservar y resguardar </a:t>
            </a:r>
            <a:r>
              <a:rPr lang="es-MX" sz="2400" b="1" dirty="0"/>
              <a:t>la vida, la salud, la integridad y el ejercicio de los derechos de las personas,</a:t>
            </a:r>
            <a:r>
              <a:rPr lang="es-MX" sz="2400" dirty="0"/>
              <a:t> así como para el mantenimiento del </a:t>
            </a:r>
            <a:r>
              <a:rPr lang="es-MX" sz="2400" b="1" dirty="0"/>
              <a:t>orden público</a:t>
            </a:r>
            <a:r>
              <a:rPr lang="es-MX" sz="2400" dirty="0"/>
              <a:t>.</a:t>
            </a:r>
            <a:endParaRPr lang="es-ES" sz="2000" dirty="0"/>
          </a:p>
          <a:p>
            <a:pPr marL="0" marR="0" lvl="0" indent="0" algn="l" defTabSz="914400" rtl="0" eaLnBrk="1" fontAlgn="auto" latinLnBrk="0" hangingPunct="1">
              <a:lnSpc>
                <a:spcPct val="100000"/>
              </a:lnSpc>
              <a:spcBef>
                <a:spcPct val="20000"/>
              </a:spcBef>
              <a:spcAft>
                <a:spcPts val="0"/>
              </a:spcAft>
              <a:buClrTx/>
              <a:buSzTx/>
              <a:buFont typeface="Times" pitchFamily="18" charset="0"/>
              <a:buNone/>
              <a:tabLst/>
              <a:defRPr/>
            </a:pPr>
            <a:endParaRPr kumimoji="0" lang="es-MX"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extLst>
      <p:ext uri="{BB962C8B-B14F-4D97-AF65-F5344CB8AC3E}">
        <p14:creationId xmlns:p14="http://schemas.microsoft.com/office/powerpoint/2010/main" val="1468108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412097" y="323731"/>
            <a:ext cx="8229600" cy="1200329"/>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I</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Defensa Nacional</a:t>
            </a:r>
            <a:endParaRPr lang="es-MX" sz="3600" dirty="0"/>
          </a:p>
        </p:txBody>
      </p:sp>
      <p:graphicFrame>
        <p:nvGraphicFramePr>
          <p:cNvPr id="4" name="3 Diagrama"/>
          <p:cNvGraphicFramePr/>
          <p:nvPr>
            <p:extLst>
              <p:ext uri="{D42A27DB-BD31-4B8C-83A1-F6EECF244321}">
                <p14:modId xmlns:p14="http://schemas.microsoft.com/office/powerpoint/2010/main" val="2118704007"/>
              </p:ext>
            </p:extLst>
          </p:nvPr>
        </p:nvGraphicFramePr>
        <p:xfrm>
          <a:off x="292356" y="1628800"/>
          <a:ext cx="8280920"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C:\Program Files\Microsoft Office\MEDIA\CAGCAT10\j0233070.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7864" y="5445224"/>
            <a:ext cx="2169904" cy="1087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56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p:txBody>
          <a:bodyPr/>
          <a:lstStyle/>
          <a:p>
            <a:pPr algn="ctr"/>
            <a:r>
              <a:rPr lang="es-MX" sz="3600" b="1">
                <a:solidFill>
                  <a:schemeClr val="bg1">
                    <a:lumMod val="50000"/>
                  </a:schemeClr>
                </a:solidFill>
                <a:effectLst>
                  <a:outerShdw blurRad="38100" dist="38100" dir="2700000" algn="tl">
                    <a:srgbClr val="000000">
                      <a:alpha val="43137"/>
                    </a:srgbClr>
                  </a:outerShdw>
                </a:effectLst>
                <a:latin typeface="Arial Narrow" pitchFamily="34" charset="0"/>
              </a:rPr>
              <a:t>Principios constitucionales</a:t>
            </a:r>
            <a:endPar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endParaRPr>
          </a:p>
        </p:txBody>
      </p:sp>
      <p:sp>
        <p:nvSpPr>
          <p:cNvPr id="5" name="4 Rectángulo"/>
          <p:cNvSpPr/>
          <p:nvPr/>
        </p:nvSpPr>
        <p:spPr>
          <a:xfrm>
            <a:off x="251520" y="2132856"/>
            <a:ext cx="2124314" cy="2985433"/>
          </a:xfrm>
          <a:prstGeom prst="rect">
            <a:avLst/>
          </a:prstGeom>
          <a:solidFill>
            <a:srgbClr val="6C5578"/>
          </a:solidFill>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s-MX" sz="2400" b="1" dirty="0">
                <a:effectLst>
                  <a:glow rad="101600">
                    <a:schemeClr val="accent1">
                      <a:satMod val="175000"/>
                      <a:alpha val="40000"/>
                    </a:schemeClr>
                  </a:glow>
                  <a:outerShdw blurRad="38100" dist="38100" dir="2700000" algn="tl">
                    <a:srgbClr val="000000">
                      <a:alpha val="43137"/>
                    </a:srgbClr>
                  </a:outerShdw>
                </a:effectLst>
                <a:latin typeface="Arial Narrow" pitchFamily="34" charset="0"/>
              </a:rPr>
              <a:t>Principio de máxima publicidad [</a:t>
            </a:r>
            <a:r>
              <a:rPr lang="es-MX" sz="2400" b="1" i="1" dirty="0">
                <a:effectLst>
                  <a:glow rad="101600">
                    <a:schemeClr val="accent1">
                      <a:satMod val="175000"/>
                      <a:alpha val="40000"/>
                    </a:schemeClr>
                  </a:glow>
                  <a:outerShdw blurRad="38100" dist="38100" dir="2700000" algn="tl">
                    <a:srgbClr val="000000">
                      <a:alpha val="43137"/>
                    </a:srgbClr>
                  </a:outerShdw>
                </a:effectLst>
                <a:latin typeface="Arial Narrow" pitchFamily="34" charset="0"/>
              </a:rPr>
              <a:t>pro persona]</a:t>
            </a:r>
          </a:p>
          <a:p>
            <a:pPr algn="ctr" fontAlgn="auto">
              <a:spcBef>
                <a:spcPts val="0"/>
              </a:spcBef>
              <a:spcAft>
                <a:spcPts val="0"/>
              </a:spcAft>
              <a:defRPr/>
            </a:pPr>
            <a:endParaRPr lang="es-MX" sz="2800" b="1" i="1" dirty="0">
              <a:effectLst>
                <a:glow rad="101600">
                  <a:schemeClr val="accent1">
                    <a:satMod val="175000"/>
                    <a:alpha val="40000"/>
                  </a:schemeClr>
                </a:glow>
                <a:outerShdw blurRad="38100" dist="38100" dir="2700000" algn="tl">
                  <a:srgbClr val="000000">
                    <a:alpha val="43137"/>
                  </a:srgbClr>
                </a:outerShdw>
              </a:effectLst>
              <a:latin typeface="Arial Narrow" pitchFamily="34" charset="0"/>
            </a:endParaRPr>
          </a:p>
          <a:p>
            <a:pPr algn="ctr" fontAlgn="auto">
              <a:spcBef>
                <a:spcPts val="0"/>
              </a:spcBef>
              <a:spcAft>
                <a:spcPts val="0"/>
              </a:spcAft>
              <a:defRPr/>
            </a:pPr>
            <a:r>
              <a:rPr lang="es-MX" sz="1600" b="1" i="1" dirty="0">
                <a:effectLst>
                  <a:glow rad="101600">
                    <a:schemeClr val="accent1">
                      <a:satMod val="175000"/>
                      <a:alpha val="40000"/>
                    </a:schemeClr>
                  </a:glow>
                  <a:outerShdw blurRad="38100" dist="38100" dir="2700000" algn="tl">
                    <a:srgbClr val="000000">
                      <a:alpha val="43137"/>
                    </a:srgbClr>
                  </a:outerShdw>
                </a:effectLst>
                <a:latin typeface="Arial Narrow" pitchFamily="34" charset="0"/>
              </a:rPr>
              <a:t>En caso de duda debe resolverse a favor del derecho de acceso a la información</a:t>
            </a:r>
            <a:endParaRPr lang="es-MX" sz="1600" dirty="0">
              <a:solidFill>
                <a:srgbClr val="FFFF00"/>
              </a:solidFill>
              <a:effectLst>
                <a:glow rad="101600">
                  <a:schemeClr val="accent1">
                    <a:satMod val="175000"/>
                    <a:alpha val="40000"/>
                  </a:schemeClr>
                </a:glow>
                <a:outerShdw blurRad="38100" dist="38100" dir="2700000" algn="tl">
                  <a:srgbClr val="000000">
                    <a:alpha val="43137"/>
                  </a:srgbClr>
                </a:outerShdw>
              </a:effectLst>
              <a:latin typeface="Arial Narrow" pitchFamily="34" charset="0"/>
            </a:endParaRPr>
          </a:p>
        </p:txBody>
      </p:sp>
      <p:sp>
        <p:nvSpPr>
          <p:cNvPr id="7" name="6 Rectángulo"/>
          <p:cNvSpPr/>
          <p:nvPr/>
        </p:nvSpPr>
        <p:spPr>
          <a:xfrm>
            <a:off x="2634760" y="1779955"/>
            <a:ext cx="5589610" cy="1938992"/>
          </a:xfrm>
          <a:prstGeom prst="rect">
            <a:avLst/>
          </a:prstGeom>
        </p:spPr>
        <p:txBody>
          <a:bodyPr wrap="square">
            <a:spAutoFit/>
          </a:bodyPr>
          <a:lstStyle/>
          <a:p>
            <a:pPr fontAlgn="auto">
              <a:spcBef>
                <a:spcPts val="0"/>
              </a:spcBef>
              <a:spcAft>
                <a:spcPts val="0"/>
              </a:spcAft>
              <a:defRPr/>
            </a:pPr>
            <a:r>
              <a:rPr lang="es-MX" sz="2000" dirty="0">
                <a:effectLst>
                  <a:outerShdw blurRad="38100" dist="38100" dir="2700000" algn="tl">
                    <a:srgbClr val="000000">
                      <a:alpha val="43137"/>
                    </a:srgbClr>
                  </a:outerShdw>
                </a:effectLst>
                <a:latin typeface="Arial Narrow" pitchFamily="34" charset="0"/>
              </a:rPr>
              <a:t>[…]</a:t>
            </a:r>
          </a:p>
          <a:p>
            <a:pPr algn="just" fontAlgn="auto">
              <a:spcBef>
                <a:spcPts val="0"/>
              </a:spcBef>
              <a:spcAft>
                <a:spcPts val="0"/>
              </a:spcAft>
              <a:defRPr/>
            </a:pPr>
            <a:endParaRPr lang="es-ES" sz="2000" dirty="0">
              <a:latin typeface="Arial Narrow" pitchFamily="34" charset="0"/>
            </a:endParaRPr>
          </a:p>
          <a:p>
            <a:pPr algn="just" fontAlgn="auto">
              <a:spcBef>
                <a:spcPts val="0"/>
              </a:spcBef>
              <a:spcAft>
                <a:spcPts val="0"/>
              </a:spcAft>
              <a:defRPr/>
            </a:pPr>
            <a:r>
              <a:rPr lang="es-ES" sz="2400" dirty="0"/>
              <a:t>En la interpretación de este derecho deberá prevalecer el principio de </a:t>
            </a:r>
            <a:r>
              <a:rPr lang="es-ES" sz="2800" b="1" dirty="0">
                <a:effectLst>
                  <a:outerShdw blurRad="38100" dist="38100" dir="2700000" algn="tl">
                    <a:srgbClr val="000000">
                      <a:alpha val="43137"/>
                    </a:srgbClr>
                  </a:outerShdw>
                </a:effectLst>
              </a:rPr>
              <a:t>máxima publicidad</a:t>
            </a:r>
            <a:r>
              <a:rPr lang="es-ES" sz="2400" dirty="0">
                <a:effectLst>
                  <a:outerShdw blurRad="38100" dist="38100" dir="2700000" algn="tl">
                    <a:srgbClr val="000000">
                      <a:alpha val="43137"/>
                    </a:srgbClr>
                  </a:outerShdw>
                </a:effectLst>
              </a:rPr>
              <a:t>. </a:t>
            </a:r>
            <a:endParaRPr lang="es-MX" sz="2400" dirty="0"/>
          </a:p>
        </p:txBody>
      </p:sp>
      <p:pic>
        <p:nvPicPr>
          <p:cNvPr id="11267" name="Picture 3" descr="C:\Users\suad.matus\AppData\Local\Microsoft\Windows\Temporary Internet Files\Content.IE5\PP846IYU\altavo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801" y="3645024"/>
            <a:ext cx="2229569" cy="2229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4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366170" y="476672"/>
            <a:ext cx="8229600" cy="2308324"/>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II</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Información que pueda menoscabar la conducción de las negociaciones y relaciones internacionales.</a:t>
            </a:r>
            <a:endParaRPr lang="es-MX" sz="3600" dirty="0"/>
          </a:p>
        </p:txBody>
      </p:sp>
      <p:graphicFrame>
        <p:nvGraphicFramePr>
          <p:cNvPr id="4" name="3 Diagrama"/>
          <p:cNvGraphicFramePr/>
          <p:nvPr>
            <p:extLst>
              <p:ext uri="{D42A27DB-BD31-4B8C-83A1-F6EECF244321}">
                <p14:modId xmlns:p14="http://schemas.microsoft.com/office/powerpoint/2010/main" val="2895818129"/>
              </p:ext>
            </p:extLst>
          </p:nvPr>
        </p:nvGraphicFramePr>
        <p:xfrm>
          <a:off x="107504" y="2893392"/>
          <a:ext cx="90364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C:\Users\suad.matus\AppData\Local\Microsoft\Windows\Temporary Internet Files\Content.IE5\YFMLD910\Tribunal_Internacional_de_Justicia_-_International_Court_of_Justice.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904" y="3789040"/>
            <a:ext cx="2088232"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179512" y="188640"/>
            <a:ext cx="7020272" cy="3231654"/>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III</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r>
              <a:rPr lang="es-MX" sz="2000" b="1" dirty="0">
                <a:solidFill>
                  <a:schemeClr val="bg1">
                    <a:lumMod val="50000"/>
                  </a:schemeClr>
                </a:solidFill>
                <a:effectLst>
                  <a:outerShdw blurRad="38100" dist="38100" dir="2700000" algn="tl">
                    <a:srgbClr val="000000">
                      <a:alpha val="43137"/>
                    </a:srgbClr>
                  </a:outerShdw>
                </a:effectLst>
                <a:latin typeface="Arial Narrow" pitchFamily="34" charset="0"/>
              </a:rPr>
              <a:t>Información aquella que haya sido entregado al Estado mexicano </a:t>
            </a:r>
            <a:br>
              <a:rPr lang="es-MX" sz="2000" b="1" dirty="0">
                <a:solidFill>
                  <a:schemeClr val="bg1">
                    <a:lumMod val="50000"/>
                  </a:schemeClr>
                </a:solidFill>
                <a:effectLst>
                  <a:outerShdw blurRad="38100" dist="38100" dir="2700000" algn="tl">
                    <a:srgbClr val="000000">
                      <a:alpha val="43137"/>
                    </a:srgbClr>
                  </a:outerShdw>
                </a:effectLst>
                <a:latin typeface="Arial Narrow" pitchFamily="34" charset="0"/>
              </a:rPr>
            </a:br>
            <a:r>
              <a:rPr lang="es-MX" sz="2000" b="1" dirty="0">
                <a:solidFill>
                  <a:schemeClr val="bg1">
                    <a:lumMod val="50000"/>
                  </a:schemeClr>
                </a:solidFill>
                <a:effectLst>
                  <a:outerShdw blurRad="38100" dist="38100" dir="2700000" algn="tl">
                    <a:srgbClr val="000000">
                      <a:alpha val="43137"/>
                    </a:srgbClr>
                  </a:outerShdw>
                </a:effectLst>
                <a:latin typeface="Arial Narrow" pitchFamily="34" charset="0"/>
              </a:rPr>
              <a:t>expresamente con ese carácter o el de confidencial por otro </a:t>
            </a:r>
            <a:br>
              <a:rPr lang="es-MX" sz="2000" b="1" dirty="0">
                <a:solidFill>
                  <a:schemeClr val="bg1">
                    <a:lumMod val="50000"/>
                  </a:schemeClr>
                </a:solidFill>
                <a:effectLst>
                  <a:outerShdw blurRad="38100" dist="38100" dir="2700000" algn="tl">
                    <a:srgbClr val="000000">
                      <a:alpha val="43137"/>
                    </a:srgbClr>
                  </a:outerShdw>
                </a:effectLst>
                <a:latin typeface="Arial Narrow" pitchFamily="34" charset="0"/>
              </a:rPr>
            </a:br>
            <a:r>
              <a:rPr lang="es-MX" sz="2000" b="1" dirty="0">
                <a:solidFill>
                  <a:schemeClr val="bg1">
                    <a:lumMod val="50000"/>
                  </a:schemeClr>
                </a:solidFill>
                <a:effectLst>
                  <a:outerShdw blurRad="38100" dist="38100" dir="2700000" algn="tl">
                    <a:srgbClr val="000000">
                      <a:alpha val="43137"/>
                    </a:srgbClr>
                  </a:outerShdw>
                </a:effectLst>
                <a:latin typeface="Arial Narrow" pitchFamily="34" charset="0"/>
              </a:rPr>
              <a:t>u otros sujetos de derecho internacional.</a:t>
            </a:r>
            <a:br>
              <a:rPr lang="es-MX" sz="2000" b="1" dirty="0">
                <a:solidFill>
                  <a:schemeClr val="bg1">
                    <a:lumMod val="50000"/>
                  </a:schemeClr>
                </a:solidFill>
                <a:effectLst>
                  <a:outerShdw blurRad="38100" dist="38100" dir="2700000" algn="tl">
                    <a:srgbClr val="000000">
                      <a:alpha val="43137"/>
                    </a:srgbClr>
                  </a:outerShdw>
                </a:effectLst>
                <a:latin typeface="Arial Narrow" pitchFamily="34" charset="0"/>
              </a:rPr>
            </a:b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endParaRPr lang="es-MX" sz="3600" dirty="0"/>
          </a:p>
        </p:txBody>
      </p:sp>
      <p:sp>
        <p:nvSpPr>
          <p:cNvPr id="4" name="3 CuadroTexto"/>
          <p:cNvSpPr txBox="1"/>
          <p:nvPr/>
        </p:nvSpPr>
        <p:spPr>
          <a:xfrm>
            <a:off x="251520" y="1844824"/>
            <a:ext cx="7200800" cy="646331"/>
          </a:xfrm>
          <a:prstGeom prst="rect">
            <a:avLst/>
          </a:prstGeom>
          <a:noFill/>
        </p:spPr>
        <p:txBody>
          <a:bodyPr wrap="square" rtlCol="0">
            <a:spAutoFit/>
          </a:bodyPr>
          <a:lstStyle/>
          <a:p>
            <a:r>
              <a:rPr lang="es-MX" b="1" dirty="0"/>
              <a:t>Se deberá acreditar por parte de los sujetos obligados alguno de los siguientes requisitos:</a:t>
            </a:r>
          </a:p>
        </p:txBody>
      </p:sp>
      <p:graphicFrame>
        <p:nvGraphicFramePr>
          <p:cNvPr id="6" name="5 Diagrama"/>
          <p:cNvGraphicFramePr/>
          <p:nvPr>
            <p:extLst>
              <p:ext uri="{D42A27DB-BD31-4B8C-83A1-F6EECF244321}">
                <p14:modId xmlns:p14="http://schemas.microsoft.com/office/powerpoint/2010/main" val="1835663803"/>
              </p:ext>
            </p:extLst>
          </p:nvPr>
        </p:nvGraphicFramePr>
        <p:xfrm>
          <a:off x="251520" y="2768154"/>
          <a:ext cx="8619056" cy="3860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96202" y="5301208"/>
            <a:ext cx="8280920" cy="1477328"/>
          </a:xfrm>
          <a:prstGeom prst="rect">
            <a:avLst/>
          </a:prstGeom>
          <a:noFill/>
        </p:spPr>
        <p:txBody>
          <a:bodyPr wrap="square" rtlCol="0">
            <a:spAutoFit/>
          </a:bodyPr>
          <a:lstStyle/>
          <a:p>
            <a:pPr algn="just"/>
            <a:r>
              <a:rPr lang="es-MX" b="1" dirty="0"/>
              <a:t>En ambos casos se deberá precisar la fuente, validez y condiciones de aplicación de la norma en cuestión; su compatibilidad con la Constitución Política de los Estados Unidos Mexicanos y las normas de derechos humanos previstas en los tratados internacionales ratificados por el Estado mexicano.</a:t>
            </a:r>
          </a:p>
          <a:p>
            <a:endParaRPr lang="es-MX" dirty="0"/>
          </a:p>
        </p:txBody>
      </p:sp>
      <p:pic>
        <p:nvPicPr>
          <p:cNvPr id="10243" name="Picture 3" descr="C:\Users\suad.matus\AppData\Local\Microsoft\Windows\Temporary Internet Files\Content.IE5\85WA33BR\internacional[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3968" y="2768154"/>
            <a:ext cx="626865" cy="63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suad.matus\AppData\Local\Microsoft\Windows\Temporary Internet Files\Content.IE5\85WA33BR\internacional[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3968" y="3574866"/>
            <a:ext cx="626865" cy="6352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suad.matus\AppData\Local\Microsoft\Windows\Temporary Internet Files\Content.IE5\85WA33BR\internacional[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3967" y="4665910"/>
            <a:ext cx="626865" cy="635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056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30088" y="548680"/>
            <a:ext cx="7200800" cy="1015663"/>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IV</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endParaRPr lang="es-MX" sz="2400" dirty="0"/>
          </a:p>
        </p:txBody>
      </p:sp>
      <p:sp>
        <p:nvSpPr>
          <p:cNvPr id="15" name="14 CuadroTexto"/>
          <p:cNvSpPr txBox="1"/>
          <p:nvPr/>
        </p:nvSpPr>
        <p:spPr>
          <a:xfrm>
            <a:off x="179512" y="1340768"/>
            <a:ext cx="6840760" cy="923330"/>
          </a:xfrm>
          <a:prstGeom prst="rect">
            <a:avLst/>
          </a:prstGeom>
          <a:solidFill>
            <a:srgbClr val="3CD0A2"/>
          </a:solidFill>
        </p:spPr>
        <p:txBody>
          <a:bodyPr wrap="square" rtlCol="0">
            <a:spAutoFit/>
          </a:bodyPr>
          <a:lstStyle/>
          <a:p>
            <a:pPr algn="just"/>
            <a:r>
              <a:rPr lang="es-MX" b="1" dirty="0"/>
              <a:t>1.- </a:t>
            </a:r>
            <a:r>
              <a:rPr lang="es-MX" dirty="0"/>
              <a:t>Se afecte la efectividad de las medidas implementadas en los sistemas </a:t>
            </a:r>
            <a:r>
              <a:rPr lang="es-MX" b="1" u="sng" dirty="0"/>
              <a:t>financiero, económico, cambiario o monetario del país, o, en su caso, de la economía nacional en su conjunto.</a:t>
            </a:r>
          </a:p>
        </p:txBody>
      </p:sp>
      <p:sp>
        <p:nvSpPr>
          <p:cNvPr id="16" name="15 Flecha abajo"/>
          <p:cNvSpPr/>
          <p:nvPr/>
        </p:nvSpPr>
        <p:spPr>
          <a:xfrm>
            <a:off x="235520" y="2248358"/>
            <a:ext cx="433344" cy="4558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CuadroTexto"/>
          <p:cNvSpPr txBox="1"/>
          <p:nvPr/>
        </p:nvSpPr>
        <p:spPr>
          <a:xfrm>
            <a:off x="179512" y="2704213"/>
            <a:ext cx="7272808" cy="1200329"/>
          </a:xfrm>
          <a:prstGeom prst="rect">
            <a:avLst/>
          </a:prstGeom>
          <a:solidFill>
            <a:srgbClr val="3CD0A2"/>
          </a:solidFill>
        </p:spPr>
        <p:txBody>
          <a:bodyPr wrap="square" rtlCol="0">
            <a:spAutoFit/>
          </a:bodyPr>
          <a:lstStyle/>
          <a:p>
            <a:pPr algn="just"/>
            <a:r>
              <a:rPr lang="es-MX" b="1" dirty="0"/>
              <a:t>2.- </a:t>
            </a:r>
            <a:r>
              <a:rPr lang="es-MX" dirty="0"/>
              <a:t>Se comprometan las acciones encaminadas a </a:t>
            </a:r>
            <a:r>
              <a:rPr lang="es-MX" b="1" u="sng" dirty="0"/>
              <a:t>proveer a la economía del país de moneda nacional, dañando la estabilidad del poder adquisitivo de dicha moneda, </a:t>
            </a:r>
            <a:r>
              <a:rPr lang="es-MX" dirty="0"/>
              <a:t>el sano desarrollo del sistema financiero o el buen funcionamiento de los sistemas de pagos.</a:t>
            </a:r>
          </a:p>
        </p:txBody>
      </p:sp>
      <p:sp>
        <p:nvSpPr>
          <p:cNvPr id="18" name="17 Flecha abajo"/>
          <p:cNvSpPr/>
          <p:nvPr/>
        </p:nvSpPr>
        <p:spPr>
          <a:xfrm>
            <a:off x="278697" y="3855325"/>
            <a:ext cx="396476" cy="460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CuadroTexto"/>
          <p:cNvSpPr txBox="1"/>
          <p:nvPr/>
        </p:nvSpPr>
        <p:spPr>
          <a:xfrm>
            <a:off x="212835" y="4355830"/>
            <a:ext cx="6807438" cy="646331"/>
          </a:xfrm>
          <a:prstGeom prst="rect">
            <a:avLst/>
          </a:prstGeom>
          <a:solidFill>
            <a:srgbClr val="3CD0A2"/>
          </a:solidFill>
        </p:spPr>
        <p:txBody>
          <a:bodyPr wrap="square" rtlCol="0">
            <a:spAutoFit/>
          </a:bodyPr>
          <a:lstStyle/>
          <a:p>
            <a:r>
              <a:rPr lang="es-MX" b="1" dirty="0"/>
              <a:t>3.- </a:t>
            </a:r>
            <a:r>
              <a:rPr lang="es-MX" dirty="0"/>
              <a:t>Se otorgue una ventaja indebida, generando distorsiones en la </a:t>
            </a:r>
            <a:r>
              <a:rPr lang="es-MX" b="1" u="sng" dirty="0"/>
              <a:t>estabilidad de los mercados</a:t>
            </a:r>
            <a:r>
              <a:rPr lang="es-MX" dirty="0"/>
              <a:t>, incluyendo los sistemas de pagos.</a:t>
            </a:r>
          </a:p>
        </p:txBody>
      </p:sp>
      <p:sp>
        <p:nvSpPr>
          <p:cNvPr id="20" name="19 Flecha abajo"/>
          <p:cNvSpPr/>
          <p:nvPr/>
        </p:nvSpPr>
        <p:spPr>
          <a:xfrm>
            <a:off x="332487" y="4961282"/>
            <a:ext cx="288896" cy="3613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CuadroTexto"/>
          <p:cNvSpPr txBox="1"/>
          <p:nvPr/>
        </p:nvSpPr>
        <p:spPr>
          <a:xfrm>
            <a:off x="212834" y="5295924"/>
            <a:ext cx="6891839" cy="1200329"/>
          </a:xfrm>
          <a:prstGeom prst="rect">
            <a:avLst/>
          </a:prstGeom>
          <a:solidFill>
            <a:srgbClr val="3CD0A2"/>
          </a:solidFill>
        </p:spPr>
        <p:txBody>
          <a:bodyPr wrap="square" rtlCol="0">
            <a:spAutoFit/>
          </a:bodyPr>
          <a:lstStyle/>
          <a:p>
            <a:pPr algn="just"/>
            <a:r>
              <a:rPr lang="es-MX" b="1" dirty="0"/>
              <a:t>4.- </a:t>
            </a:r>
            <a:r>
              <a:rPr lang="es-MX" dirty="0"/>
              <a:t>Se genere </a:t>
            </a:r>
            <a:r>
              <a:rPr lang="es-MX" b="1" u="sng" dirty="0"/>
              <a:t>incumplimiento de las obligaciones de un participante en un sistema de pagos que dé lugar a que otros participantes incumplan, </a:t>
            </a:r>
            <a:r>
              <a:rPr lang="es-MX" dirty="0"/>
              <a:t>a su vez, con sus respectivas obligaciones que pueda afectar seriamente al sistema financiero.</a:t>
            </a:r>
          </a:p>
        </p:txBody>
      </p:sp>
      <p:pic>
        <p:nvPicPr>
          <p:cNvPr id="13314" name="Picture 2" descr="C:\Users\suad.matus\AppData\Local\Microsoft\Windows\Temporary Internet Files\Content.IE5\PP846IYU\dinero-pob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196685"/>
            <a:ext cx="1230558" cy="1136622"/>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suad.matus\AppData\Local\Microsoft\Windows\Temporary Internet Files\Content.IE5\85WA33BR\Simbolo del diner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79902"/>
            <a:ext cx="1571343" cy="1648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219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30088" y="548680"/>
            <a:ext cx="7200800" cy="1015663"/>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V</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endParaRPr lang="es-MX" sz="2400" dirty="0"/>
          </a:p>
        </p:txBody>
      </p:sp>
      <p:graphicFrame>
        <p:nvGraphicFramePr>
          <p:cNvPr id="4" name="3 Diagrama"/>
          <p:cNvGraphicFramePr/>
          <p:nvPr>
            <p:extLst>
              <p:ext uri="{D42A27DB-BD31-4B8C-83A1-F6EECF244321}">
                <p14:modId xmlns:p14="http://schemas.microsoft.com/office/powerpoint/2010/main" val="192751408"/>
              </p:ext>
            </p:extLst>
          </p:nvPr>
        </p:nvGraphicFramePr>
        <p:xfrm>
          <a:off x="107504" y="1196752"/>
          <a:ext cx="8748464"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C:\Program Files\Microsoft Office\MEDIA\CAGCAT10\j0186348.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6256" y="4455604"/>
            <a:ext cx="1361311" cy="191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380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30088" y="548680"/>
            <a:ext cx="7200800" cy="1015663"/>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VI</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endParaRPr lang="es-MX" sz="2400" dirty="0"/>
          </a:p>
        </p:txBody>
      </p:sp>
      <p:sp>
        <p:nvSpPr>
          <p:cNvPr id="4" name="3 CuadroTexto"/>
          <p:cNvSpPr txBox="1"/>
          <p:nvPr/>
        </p:nvSpPr>
        <p:spPr>
          <a:xfrm>
            <a:off x="220300" y="1268760"/>
            <a:ext cx="6768752" cy="923330"/>
          </a:xfrm>
          <a:prstGeom prst="rect">
            <a:avLst/>
          </a:prstGeom>
          <a:noFill/>
        </p:spPr>
        <p:txBody>
          <a:bodyPr wrap="square" rtlCol="0">
            <a:spAutoFit/>
          </a:bodyPr>
          <a:lstStyle/>
          <a:p>
            <a:r>
              <a:rPr lang="es-MX" b="1" dirty="0"/>
              <a:t>Información que obstruya las actividades de verificación, inspección y auditoría relativas al cumplimiento de las leyes, cuando se actualicen los siguientes elementos</a:t>
            </a:r>
            <a:r>
              <a:rPr lang="es-MX" dirty="0"/>
              <a:t>:</a:t>
            </a:r>
          </a:p>
        </p:txBody>
      </p:sp>
      <p:graphicFrame>
        <p:nvGraphicFramePr>
          <p:cNvPr id="6" name="5 Diagrama"/>
          <p:cNvGraphicFramePr/>
          <p:nvPr>
            <p:extLst>
              <p:ext uri="{D42A27DB-BD31-4B8C-83A1-F6EECF244321}">
                <p14:modId xmlns:p14="http://schemas.microsoft.com/office/powerpoint/2010/main" val="2317363680"/>
              </p:ext>
            </p:extLst>
          </p:nvPr>
        </p:nvGraphicFramePr>
        <p:xfrm>
          <a:off x="0" y="2422052"/>
          <a:ext cx="88924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2" name="Picture 2" descr="C:\Users\suad.matus\AppData\Local\Microsoft\Windows\Temporary Internet Files\Content.IE5\YFMLD910\lupa[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2160" y="2348880"/>
            <a:ext cx="2336304" cy="23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730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30088" y="548680"/>
            <a:ext cx="7200800" cy="1015663"/>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VI</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endParaRPr lang="es-MX" sz="2400" dirty="0"/>
          </a:p>
        </p:txBody>
      </p:sp>
      <p:pic>
        <p:nvPicPr>
          <p:cNvPr id="16386" name="Picture 2" descr="C:\Users\suad.matus\AppData\Local\Microsoft\Windows\Temporary Internet Files\Content.IE5\S3OWD33G\37_livro-fiscal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80928"/>
            <a:ext cx="3591090" cy="274129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95536" y="2060848"/>
            <a:ext cx="4320480" cy="3785652"/>
          </a:xfrm>
          <a:prstGeom prst="rect">
            <a:avLst/>
          </a:prstGeom>
          <a:solidFill>
            <a:schemeClr val="accent4">
              <a:lumMod val="40000"/>
              <a:lumOff val="60000"/>
            </a:schemeClr>
          </a:solidFill>
        </p:spPr>
        <p:txBody>
          <a:bodyPr wrap="square" rtlCol="0">
            <a:spAutoFit/>
          </a:bodyPr>
          <a:lstStyle/>
          <a:p>
            <a:pPr algn="just"/>
            <a:r>
              <a:rPr lang="es-MX" sz="2400" dirty="0"/>
              <a:t>Aquella cuya difusión pueda obstruir o impedir el ejercicio de las </a:t>
            </a:r>
            <a:r>
              <a:rPr lang="es-MX" sz="2400" b="1" dirty="0"/>
              <a:t>facultades </a:t>
            </a:r>
            <a:r>
              <a:rPr lang="es-MX" sz="2400" dirty="0"/>
              <a:t>que llevan a cabo las </a:t>
            </a:r>
            <a:r>
              <a:rPr lang="es-MX" sz="2400" b="1" dirty="0"/>
              <a:t>autoridades competentes </a:t>
            </a:r>
            <a:r>
              <a:rPr lang="es-MX" sz="2400" dirty="0"/>
              <a:t>para </a:t>
            </a:r>
            <a:r>
              <a:rPr lang="es-MX" sz="2400" b="1" dirty="0"/>
              <a:t>recaudar, fiscalizar y comprobar el cumplimiento de las obligaciones fiscales </a:t>
            </a:r>
            <a:r>
              <a:rPr lang="es-MX" sz="2400" dirty="0"/>
              <a:t>en términos de las disposiciones normativas aplicables.</a:t>
            </a:r>
          </a:p>
          <a:p>
            <a:pPr algn="just"/>
            <a:endParaRPr lang="es-MX" sz="2400" dirty="0"/>
          </a:p>
        </p:txBody>
      </p:sp>
    </p:spTree>
    <p:extLst>
      <p:ext uri="{BB962C8B-B14F-4D97-AF65-F5344CB8AC3E}">
        <p14:creationId xmlns:p14="http://schemas.microsoft.com/office/powerpoint/2010/main" val="1676603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35559" y="260648"/>
            <a:ext cx="7200800" cy="2123658"/>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VII</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Obstruya la prevención y persecución de delitos</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endParaRPr lang="es-MX" sz="2400" dirty="0"/>
          </a:p>
        </p:txBody>
      </p:sp>
      <p:graphicFrame>
        <p:nvGraphicFramePr>
          <p:cNvPr id="4" name="3 Diagrama"/>
          <p:cNvGraphicFramePr/>
          <p:nvPr>
            <p:extLst>
              <p:ext uri="{D42A27DB-BD31-4B8C-83A1-F6EECF244321}">
                <p14:modId xmlns:p14="http://schemas.microsoft.com/office/powerpoint/2010/main" val="3632338414"/>
              </p:ext>
            </p:extLst>
          </p:nvPr>
        </p:nvGraphicFramePr>
        <p:xfrm>
          <a:off x="0" y="1988840"/>
          <a:ext cx="8892480" cy="4280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0" name="Picture 2" descr="C:\Users\suad.matus\AppData\Local\Microsoft\Windows\Temporary Internet Files\Content.IE5\PP846IYU\senal-riesgo-prevencio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576" y="2204863"/>
            <a:ext cx="1373138" cy="120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523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108520" y="332656"/>
            <a:ext cx="8229600" cy="1015663"/>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VIII</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endParaRPr lang="es-MX" sz="2400" dirty="0"/>
          </a:p>
        </p:txBody>
      </p:sp>
      <p:sp>
        <p:nvSpPr>
          <p:cNvPr id="4" name="3 CuadroTexto"/>
          <p:cNvSpPr txBox="1"/>
          <p:nvPr/>
        </p:nvSpPr>
        <p:spPr>
          <a:xfrm>
            <a:off x="179512" y="1608909"/>
            <a:ext cx="8532440" cy="1200329"/>
          </a:xfrm>
          <a:prstGeom prst="rect">
            <a:avLst/>
          </a:prstGeom>
          <a:solidFill>
            <a:schemeClr val="accent2">
              <a:lumMod val="20000"/>
              <a:lumOff val="80000"/>
            </a:schemeClr>
          </a:solidFill>
        </p:spPr>
        <p:txBody>
          <a:bodyPr wrap="square" rtlCol="0">
            <a:spAutoFit/>
          </a:bodyPr>
          <a:lstStyle/>
          <a:p>
            <a:pPr algn="just"/>
            <a:r>
              <a:rPr lang="es-MX" b="1" u="sng" dirty="0"/>
              <a:t>Información que contenga las opiniones, recomendaciones o puntos de vista que formen parte del proceso deliberativo de los servidores públicos, hasta en tanto no sea adoptada la decisión definitiva, la cual deberá estar documentada. Se deberá acreditar lo siguiente:</a:t>
            </a:r>
          </a:p>
        </p:txBody>
      </p:sp>
      <p:graphicFrame>
        <p:nvGraphicFramePr>
          <p:cNvPr id="5" name="4 Diagrama"/>
          <p:cNvGraphicFramePr/>
          <p:nvPr>
            <p:extLst>
              <p:ext uri="{D42A27DB-BD31-4B8C-83A1-F6EECF244321}">
                <p14:modId xmlns:p14="http://schemas.microsoft.com/office/powerpoint/2010/main" val="1826540983"/>
              </p:ext>
            </p:extLst>
          </p:nvPr>
        </p:nvGraphicFramePr>
        <p:xfrm>
          <a:off x="0" y="2121297"/>
          <a:ext cx="90364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9531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457200" y="338306"/>
            <a:ext cx="8229600" cy="1015663"/>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IX</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endParaRPr lang="es-MX" sz="2400" dirty="0"/>
          </a:p>
        </p:txBody>
      </p:sp>
      <p:sp>
        <p:nvSpPr>
          <p:cNvPr id="4" name="3 CuadroTexto"/>
          <p:cNvSpPr txBox="1"/>
          <p:nvPr/>
        </p:nvSpPr>
        <p:spPr>
          <a:xfrm>
            <a:off x="179512" y="1196752"/>
            <a:ext cx="6264696" cy="1200329"/>
          </a:xfrm>
          <a:prstGeom prst="rect">
            <a:avLst/>
          </a:prstGeom>
          <a:noFill/>
        </p:spPr>
        <p:txBody>
          <a:bodyPr wrap="square" rtlCol="0">
            <a:spAutoFit/>
          </a:bodyPr>
          <a:lstStyle/>
          <a:p>
            <a:pPr algn="just"/>
            <a:r>
              <a:rPr lang="es-MX" dirty="0"/>
              <a:t>Aquella que obstruya los procedimientos para fincar responsabilidad a los servidores públicos, en tanto no se haya dictado la resolución administrativa, para lo cual se deberán acreditar los siguientes supuestos:</a:t>
            </a:r>
          </a:p>
        </p:txBody>
      </p:sp>
      <p:graphicFrame>
        <p:nvGraphicFramePr>
          <p:cNvPr id="5" name="4 Diagrama"/>
          <p:cNvGraphicFramePr/>
          <p:nvPr>
            <p:extLst>
              <p:ext uri="{D42A27DB-BD31-4B8C-83A1-F6EECF244321}">
                <p14:modId xmlns:p14="http://schemas.microsoft.com/office/powerpoint/2010/main" val="1836384592"/>
              </p:ext>
            </p:extLst>
          </p:nvPr>
        </p:nvGraphicFramePr>
        <p:xfrm>
          <a:off x="179512" y="2420888"/>
          <a:ext cx="85206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5" name="Picture 3" descr="C:\Users\suad.matus\AppData\Local\Microsoft\Windows\Temporary Internet Files\Content.IE5\YFMLD910\juez[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7904" y="3356991"/>
            <a:ext cx="1638101" cy="163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534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180528" y="476672"/>
            <a:ext cx="8229600" cy="1015663"/>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X</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endParaRPr lang="es-MX" sz="2400" dirty="0"/>
          </a:p>
        </p:txBody>
      </p:sp>
      <p:sp>
        <p:nvSpPr>
          <p:cNvPr id="4" name="3 CuadroTexto"/>
          <p:cNvSpPr txBox="1"/>
          <p:nvPr/>
        </p:nvSpPr>
        <p:spPr>
          <a:xfrm>
            <a:off x="251520" y="1385328"/>
            <a:ext cx="6480720" cy="923330"/>
          </a:xfrm>
          <a:prstGeom prst="rect">
            <a:avLst/>
          </a:prstGeom>
          <a:noFill/>
        </p:spPr>
        <p:txBody>
          <a:bodyPr wrap="square" rtlCol="0">
            <a:spAutoFit/>
          </a:bodyPr>
          <a:lstStyle/>
          <a:p>
            <a:r>
              <a:rPr lang="es-MX" b="1" u="sng" dirty="0"/>
              <a:t>Aquella que de divulgarse afecte el debido proceso al actualizarse los siguientes elementos:</a:t>
            </a:r>
          </a:p>
          <a:p>
            <a:endParaRPr lang="es-MX" dirty="0"/>
          </a:p>
        </p:txBody>
      </p:sp>
      <p:graphicFrame>
        <p:nvGraphicFramePr>
          <p:cNvPr id="6" name="5 Diagrama"/>
          <p:cNvGraphicFramePr/>
          <p:nvPr>
            <p:extLst>
              <p:ext uri="{D42A27DB-BD31-4B8C-83A1-F6EECF244321}">
                <p14:modId xmlns:p14="http://schemas.microsoft.com/office/powerpoint/2010/main" val="18797932"/>
              </p:ext>
            </p:extLst>
          </p:nvPr>
        </p:nvGraphicFramePr>
        <p:xfrm>
          <a:off x="1619672" y="1628800"/>
          <a:ext cx="8712968" cy="488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descr="C:\Users\suad.matus\AppData\Local\Microsoft\Windows\Temporary Internet Files\Content.IE5\YFMLD910\juez[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2420888"/>
            <a:ext cx="2880360" cy="288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2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p:txBody>
          <a:bodyPr/>
          <a:lstStyle/>
          <a:p>
            <a:pPr algn="ctr"/>
            <a:r>
              <a:rPr lang="es-MX" sz="3600" b="1">
                <a:solidFill>
                  <a:schemeClr val="bg1">
                    <a:lumMod val="50000"/>
                  </a:schemeClr>
                </a:solidFill>
                <a:effectLst>
                  <a:outerShdw blurRad="38100" dist="38100" dir="2700000" algn="tl">
                    <a:srgbClr val="000000">
                      <a:alpha val="43137"/>
                    </a:srgbClr>
                  </a:outerShdw>
                </a:effectLst>
                <a:latin typeface="Arial Narrow" pitchFamily="34" charset="0"/>
              </a:rPr>
              <a:t>Bases Constitucionales</a:t>
            </a:r>
            <a:endPar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endParaRPr>
          </a:p>
        </p:txBody>
      </p:sp>
      <p:sp>
        <p:nvSpPr>
          <p:cNvPr id="7" name="6 Rectángulo"/>
          <p:cNvSpPr/>
          <p:nvPr/>
        </p:nvSpPr>
        <p:spPr>
          <a:xfrm>
            <a:off x="395536" y="3501008"/>
            <a:ext cx="5589610" cy="1569660"/>
          </a:xfrm>
          <a:prstGeom prst="rect">
            <a:avLst/>
          </a:prstGeom>
        </p:spPr>
        <p:txBody>
          <a:bodyPr wrap="square">
            <a:spAutoFit/>
          </a:bodyPr>
          <a:lstStyle/>
          <a:p>
            <a:pPr algn="just" fontAlgn="auto">
              <a:spcBef>
                <a:spcPts val="0"/>
              </a:spcBef>
              <a:spcAft>
                <a:spcPts val="0"/>
              </a:spcAft>
              <a:defRPr/>
            </a:pPr>
            <a:r>
              <a:rPr lang="es-MX" sz="2400" b="1" dirty="0"/>
              <a:t>II.    </a:t>
            </a:r>
            <a:r>
              <a:rPr lang="es-MX" sz="2400" dirty="0"/>
              <a:t>La información que se refiere a </a:t>
            </a:r>
            <a:r>
              <a:rPr lang="es-MX" sz="2400" b="1" dirty="0">
                <a:effectLst>
                  <a:outerShdw blurRad="38100" dist="38100" dir="2700000" algn="tl">
                    <a:srgbClr val="000000">
                      <a:alpha val="43137"/>
                    </a:srgbClr>
                  </a:outerShdw>
                </a:effectLst>
              </a:rPr>
              <a:t>la vida privada y los datos personales será protegida</a:t>
            </a:r>
            <a:r>
              <a:rPr lang="es-MX" sz="2400" dirty="0"/>
              <a:t> en los términos y con las excepciones que fijen las leyes;</a:t>
            </a:r>
          </a:p>
        </p:txBody>
      </p:sp>
      <p:sp>
        <p:nvSpPr>
          <p:cNvPr id="10" name="9 Rectángulo"/>
          <p:cNvSpPr/>
          <p:nvPr/>
        </p:nvSpPr>
        <p:spPr>
          <a:xfrm>
            <a:off x="1475656" y="1772816"/>
            <a:ext cx="2736304" cy="1231106"/>
          </a:xfrm>
          <a:prstGeom prst="rect">
            <a:avLst/>
          </a:prstGeom>
          <a:solidFill>
            <a:srgbClr val="6C5578"/>
          </a:solidFill>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endParaRPr lang="es-MX" sz="2800" b="1" dirty="0">
              <a:effectLst>
                <a:glow rad="101600">
                  <a:schemeClr val="accent1">
                    <a:satMod val="175000"/>
                    <a:alpha val="40000"/>
                  </a:schemeClr>
                </a:glow>
                <a:outerShdw blurRad="38100" dist="38100" dir="2700000" algn="tl">
                  <a:srgbClr val="000000">
                    <a:alpha val="43137"/>
                  </a:srgbClr>
                </a:outerShdw>
              </a:effectLst>
              <a:latin typeface="Arial Narrow" pitchFamily="34" charset="0"/>
            </a:endParaRPr>
          </a:p>
          <a:p>
            <a:pPr algn="ctr" fontAlgn="auto">
              <a:spcBef>
                <a:spcPts val="0"/>
              </a:spcBef>
              <a:spcAft>
                <a:spcPts val="0"/>
              </a:spcAft>
              <a:defRPr/>
            </a:pPr>
            <a:r>
              <a:rPr lang="es-MX" sz="2800" b="1" dirty="0">
                <a:effectLst>
                  <a:glow rad="101600">
                    <a:schemeClr val="accent1">
                      <a:satMod val="175000"/>
                      <a:alpha val="40000"/>
                    </a:schemeClr>
                  </a:glow>
                  <a:outerShdw blurRad="38100" dist="38100" dir="2700000" algn="tl">
                    <a:srgbClr val="000000">
                      <a:alpha val="43137"/>
                    </a:srgbClr>
                  </a:outerShdw>
                </a:effectLst>
                <a:latin typeface="Arial Narrow" pitchFamily="34" charset="0"/>
              </a:rPr>
              <a:t>Confidencialidad</a:t>
            </a:r>
          </a:p>
          <a:p>
            <a:pPr algn="ctr" fontAlgn="auto">
              <a:spcBef>
                <a:spcPts val="0"/>
              </a:spcBef>
              <a:spcAft>
                <a:spcPts val="0"/>
              </a:spcAft>
              <a:defRPr/>
            </a:pPr>
            <a:endParaRPr lang="es-MX" dirty="0">
              <a:solidFill>
                <a:srgbClr val="FFFF00"/>
              </a:solidFill>
              <a:effectLst>
                <a:glow rad="101600">
                  <a:schemeClr val="accent1">
                    <a:satMod val="175000"/>
                    <a:alpha val="40000"/>
                  </a:schemeClr>
                </a:glow>
                <a:outerShdw blurRad="38100" dist="38100" dir="2700000" algn="tl">
                  <a:srgbClr val="000000">
                    <a:alpha val="43137"/>
                  </a:srgbClr>
                </a:outerShdw>
              </a:effectLst>
              <a:latin typeface="Arial Narrow" pitchFamily="34" charset="0"/>
            </a:endParaRPr>
          </a:p>
        </p:txBody>
      </p:sp>
      <p:pic>
        <p:nvPicPr>
          <p:cNvPr id="12290" name="Picture 2" descr="C:\Users\suad.matus\AppData\Local\Microsoft\Windows\Temporary Internet Files\Content.IE5\85WA33BR\closed-lock-4323-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078864"/>
            <a:ext cx="2031634" cy="284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719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457200" y="338306"/>
            <a:ext cx="8229600" cy="1015663"/>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XI</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endParaRPr lang="es-MX" sz="2400" dirty="0"/>
          </a:p>
        </p:txBody>
      </p:sp>
      <p:sp>
        <p:nvSpPr>
          <p:cNvPr id="4" name="3 CuadroTexto"/>
          <p:cNvSpPr txBox="1"/>
          <p:nvPr/>
        </p:nvSpPr>
        <p:spPr>
          <a:xfrm>
            <a:off x="251520" y="1385328"/>
            <a:ext cx="6480720" cy="923330"/>
          </a:xfrm>
          <a:prstGeom prst="rect">
            <a:avLst/>
          </a:prstGeom>
          <a:noFill/>
        </p:spPr>
        <p:txBody>
          <a:bodyPr wrap="square" rtlCol="0">
            <a:spAutoFit/>
          </a:bodyPr>
          <a:lstStyle/>
          <a:p>
            <a:pPr algn="just"/>
            <a:r>
              <a:rPr lang="es-MX" b="1" u="sng" dirty="0"/>
              <a:t>Aquella que vulnere la conducción de los expedientes judiciales o de los procedimientos administrativos seguidos en forma de juicio, siempre y cuando se acrediten los siguientes elementos:</a:t>
            </a:r>
          </a:p>
        </p:txBody>
      </p:sp>
      <p:graphicFrame>
        <p:nvGraphicFramePr>
          <p:cNvPr id="5" name="4 Diagrama"/>
          <p:cNvGraphicFramePr/>
          <p:nvPr>
            <p:extLst>
              <p:ext uri="{D42A27DB-BD31-4B8C-83A1-F6EECF244321}">
                <p14:modId xmlns:p14="http://schemas.microsoft.com/office/powerpoint/2010/main" val="886737852"/>
              </p:ext>
            </p:extLst>
          </p:nvPr>
        </p:nvGraphicFramePr>
        <p:xfrm>
          <a:off x="-2412776" y="2308658"/>
          <a:ext cx="8568952" cy="4216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4256495" y="2924944"/>
            <a:ext cx="4686647" cy="3323987"/>
          </a:xfrm>
          <a:prstGeom prst="rect">
            <a:avLst/>
          </a:prstGeom>
          <a:solidFill>
            <a:srgbClr val="FFFF66"/>
          </a:solidFill>
        </p:spPr>
        <p:txBody>
          <a:bodyPr wrap="square" rtlCol="0">
            <a:spAutoFit/>
          </a:bodyPr>
          <a:lstStyle/>
          <a:p>
            <a:pPr algn="just"/>
            <a:r>
              <a:rPr lang="es-MX" b="1" dirty="0"/>
              <a:t>          NOTA:  </a:t>
            </a:r>
            <a:r>
              <a:rPr lang="es-MX" sz="1600" dirty="0"/>
              <a:t>Se considera procedimiento seguido en forma de juicio a aquel formalmente administrativo, pero materialmente jurisdiccional; esto es, en el que concurran los siguientes elementos:</a:t>
            </a:r>
          </a:p>
          <a:p>
            <a:endParaRPr lang="es-MX" sz="1600" dirty="0"/>
          </a:p>
          <a:p>
            <a:pPr algn="just"/>
            <a:r>
              <a:rPr lang="es-MX" sz="1600" b="1" dirty="0"/>
              <a:t>1. </a:t>
            </a:r>
            <a:r>
              <a:rPr lang="es-MX" sz="1600" dirty="0"/>
              <a:t>Que se trate de un procedimiento en el que la autoridad dirima una controversia entre partes contendientes, así como los procedimientos en que la autoridad, frente al particular, prepare su resolución definitiva, aunque sólo sea un trámite para cumplir con la garantía de audiencia, y</a:t>
            </a:r>
          </a:p>
          <a:p>
            <a:pPr algn="just"/>
            <a:r>
              <a:rPr lang="es-MX" sz="1600" b="1" dirty="0"/>
              <a:t>2. </a:t>
            </a:r>
            <a:r>
              <a:rPr lang="es-MX" sz="1600" dirty="0"/>
              <a:t>Que se cumplan las formalidades esenciales del procedimiento.</a:t>
            </a:r>
          </a:p>
        </p:txBody>
      </p:sp>
      <p:pic>
        <p:nvPicPr>
          <p:cNvPr id="1026" name="Picture 2" descr="C:\Users\suad.matus\AppData\Local\Microsoft\Windows\Temporary Internet Files\Content.IE5\YFMLD910\post-it-not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864950">
            <a:off x="3818845" y="2509349"/>
            <a:ext cx="875298" cy="77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051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457200" y="338306"/>
            <a:ext cx="8229600" cy="1015663"/>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XII</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endParaRPr lang="es-MX" sz="2400" dirty="0"/>
          </a:p>
        </p:txBody>
      </p:sp>
      <p:sp>
        <p:nvSpPr>
          <p:cNvPr id="4" name="3 CuadroTexto"/>
          <p:cNvSpPr txBox="1"/>
          <p:nvPr/>
        </p:nvSpPr>
        <p:spPr>
          <a:xfrm>
            <a:off x="24974" y="1916832"/>
            <a:ext cx="6624736" cy="3323987"/>
          </a:xfrm>
          <a:prstGeom prst="rect">
            <a:avLst/>
          </a:prstGeom>
          <a:solidFill>
            <a:srgbClr val="92D050"/>
          </a:solidFill>
        </p:spPr>
        <p:txBody>
          <a:bodyPr wrap="square" rtlCol="0">
            <a:spAutoFit/>
          </a:bodyPr>
          <a:lstStyle/>
          <a:p>
            <a:pPr algn="just"/>
            <a:r>
              <a:rPr lang="es-MX" sz="2400" dirty="0"/>
              <a:t>Aquella que forme parte de las averiguaciones previas o carpetas de investigación que resulte de la etapa de investigación, durante la cual el Ministerio Público reúne indicios para el esclarecimiento de los hechos y, en su caso, los datos de prueba para sustentar el ejercicio o no de la acción penal, la acusación contra el imputado y la reparación del daño.</a:t>
            </a:r>
          </a:p>
          <a:p>
            <a:endParaRPr lang="es-MX" dirty="0"/>
          </a:p>
        </p:txBody>
      </p:sp>
      <p:pic>
        <p:nvPicPr>
          <p:cNvPr id="21506" name="Picture 2" descr="C:\Users\suad.matus\AppData\Local\Microsoft\Windows\Temporary Internet Files\Content.IE5\YFMLD910\carpe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8612" y="177281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549" y="4817844"/>
            <a:ext cx="2381249" cy="1584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914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12010" y="476672"/>
            <a:ext cx="8229600" cy="1015663"/>
          </a:xfrm>
          <a:prstGeom prst="rect">
            <a:avLst/>
          </a:prstGeom>
          <a:noFill/>
        </p:spPr>
        <p:txBody>
          <a:bodyPr wrap="square" rtlCol="0">
            <a:spAutoFit/>
          </a:bodyPr>
          <a:lstStyle/>
          <a:p>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Artículo 113, fracción XIII</a:t>
            </a:r>
            <a:b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br>
            <a:endParaRPr lang="es-MX" sz="2400" dirty="0"/>
          </a:p>
        </p:txBody>
      </p:sp>
      <p:graphicFrame>
        <p:nvGraphicFramePr>
          <p:cNvPr id="10" name="9 Diagrama"/>
          <p:cNvGraphicFramePr/>
          <p:nvPr>
            <p:extLst>
              <p:ext uri="{D42A27DB-BD31-4B8C-83A1-F6EECF244321}">
                <p14:modId xmlns:p14="http://schemas.microsoft.com/office/powerpoint/2010/main" val="2365965931"/>
              </p:ext>
            </p:extLst>
          </p:nvPr>
        </p:nvGraphicFramePr>
        <p:xfrm>
          <a:off x="148711" y="1700808"/>
          <a:ext cx="8964488"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725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txBox="1">
            <a:spLocks/>
          </p:cNvSpPr>
          <p:nvPr/>
        </p:nvSpPr>
        <p:spPr>
          <a:xfrm>
            <a:off x="648009" y="1484217"/>
            <a:ext cx="7585807" cy="4542745"/>
          </a:xfrm>
          <a:prstGeom prst="roundRect">
            <a:avLst/>
          </a:prstGeom>
          <a:solidFill>
            <a:srgbClr val="4C4C4C"/>
          </a:solidFill>
        </p:spPr>
        <p:style>
          <a:lnRef idx="0">
            <a:schemeClr val="accent1"/>
          </a:lnRef>
          <a:fillRef idx="3">
            <a:schemeClr val="accent1"/>
          </a:fillRef>
          <a:effectRef idx="3">
            <a:schemeClr val="accent1"/>
          </a:effectRef>
          <a:fontRef idx="minor">
            <a:schemeClr val="lt1"/>
          </a:fontRef>
        </p:style>
        <p:txBody>
          <a:bodyPr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1881188" indent="0" algn="r">
              <a:buFont typeface="Times" pitchFamily="18" charset="0"/>
              <a:buNone/>
            </a:pPr>
            <a:r>
              <a:rPr lang="es-ES" sz="2400" dirty="0">
                <a:effectLst>
                  <a:outerShdw blurRad="38100" dist="38100" dir="2700000" algn="tl">
                    <a:srgbClr val="000000">
                      <a:alpha val="43137"/>
                    </a:srgbClr>
                  </a:outerShdw>
                </a:effectLst>
              </a:rPr>
              <a:t>La reserva debe estar prevista en una ley en sentido formal (emitida por el Congreso de la Unión) y material.</a:t>
            </a:r>
          </a:p>
          <a:p>
            <a:pPr marL="0" indent="0" algn="ctr">
              <a:buFont typeface="Times" pitchFamily="18" charset="0"/>
              <a:buNone/>
            </a:pPr>
            <a:endParaRPr lang="es-ES" sz="2400" dirty="0">
              <a:effectLst>
                <a:outerShdw blurRad="38100" dist="38100" dir="2700000" algn="tl">
                  <a:srgbClr val="000000">
                    <a:alpha val="43137"/>
                  </a:srgbClr>
                </a:outerShdw>
              </a:effectLst>
            </a:endParaRPr>
          </a:p>
          <a:p>
            <a:pPr marL="0" indent="0" algn="ctr">
              <a:buFont typeface="Times" pitchFamily="18" charset="0"/>
              <a:buNone/>
            </a:pPr>
            <a:endParaRPr lang="es-ES" sz="2400" dirty="0">
              <a:effectLst>
                <a:outerShdw blurRad="38100" dist="38100" dir="2700000" algn="tl">
                  <a:srgbClr val="000000">
                    <a:alpha val="43137"/>
                  </a:srgbClr>
                </a:outerShdw>
              </a:effectLst>
            </a:endParaRPr>
          </a:p>
          <a:p>
            <a:pPr marL="0" indent="0" algn="ctr">
              <a:buFont typeface="Times" pitchFamily="18" charset="0"/>
              <a:buNone/>
            </a:pPr>
            <a:endParaRPr lang="es-ES" sz="2400" dirty="0">
              <a:effectLst>
                <a:outerShdw blurRad="38100" dist="38100" dir="2700000" algn="tl">
                  <a:srgbClr val="000000">
                    <a:alpha val="43137"/>
                  </a:srgbClr>
                </a:outerShdw>
              </a:effectLst>
            </a:endParaRPr>
          </a:p>
          <a:p>
            <a:pPr algn="ctr"/>
            <a:r>
              <a:rPr lang="es-ES" sz="2400" dirty="0">
                <a:effectLst>
                  <a:outerShdw blurRad="38100" dist="38100" dir="2700000" algn="tl">
                    <a:srgbClr val="000000">
                      <a:alpha val="43137"/>
                    </a:srgbClr>
                  </a:outerShdw>
                </a:effectLst>
              </a:rPr>
              <a:t>Se deberá identificar con precisión la disposición legislativa que prevé la reserva de la información.</a:t>
            </a:r>
          </a:p>
          <a:p>
            <a:pPr algn="ctr"/>
            <a:r>
              <a:rPr lang="es-ES" sz="2400" dirty="0">
                <a:effectLst>
                  <a:outerShdw blurRad="38100" dist="38100" dir="2700000" algn="tl">
                    <a:srgbClr val="000000">
                      <a:alpha val="43137"/>
                    </a:srgbClr>
                  </a:outerShdw>
                </a:effectLst>
              </a:rPr>
              <a:t>No es admisible una reserva fundada en un reglamento expedido administrativamente.</a:t>
            </a:r>
          </a:p>
        </p:txBody>
      </p:sp>
      <p:sp>
        <p:nvSpPr>
          <p:cNvPr id="4" name="3 Rectángulo redondeado"/>
          <p:cNvSpPr/>
          <p:nvPr/>
        </p:nvSpPr>
        <p:spPr>
          <a:xfrm>
            <a:off x="179512" y="2832285"/>
            <a:ext cx="5929354" cy="973884"/>
          </a:xfrm>
          <a:prstGeom prst="roundRect">
            <a:avLst/>
          </a:prstGeom>
          <a:solidFill>
            <a:schemeClr val="tx1">
              <a:lumMod val="75000"/>
              <a:lumOff val="25000"/>
            </a:schemeClr>
          </a:solidFill>
          <a:effectLst>
            <a:outerShdw blurRad="40000" dist="23000" dir="5400000" rotWithShape="0">
              <a:srgbClr val="000000">
                <a:alpha val="35000"/>
              </a:srgbClr>
            </a:outerShdw>
            <a:reflection blurRad="6350" stA="52000" endA="300" endPos="35000" dir="5400000" sy="-100000" algn="bl" rotWithShape="0"/>
          </a:effectLst>
          <a:scene3d>
            <a:camera prst="obliqueTopRigh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80000"/>
              </a:lnSpc>
              <a:buNone/>
            </a:pPr>
            <a:endParaRPr lang="es-ES" sz="2000" dirty="0">
              <a:effectLst>
                <a:outerShdw blurRad="38100" dist="38100" dir="2700000" algn="tl">
                  <a:srgbClr val="000000">
                    <a:alpha val="43137"/>
                  </a:srgbClr>
                </a:outerShdw>
              </a:effectLst>
            </a:endParaRPr>
          </a:p>
          <a:p>
            <a:pPr algn="ctr">
              <a:lnSpc>
                <a:spcPct val="80000"/>
              </a:lnSpc>
              <a:buNone/>
            </a:pPr>
            <a:r>
              <a:rPr lang="es-ES" sz="2400" dirty="0">
                <a:effectLst>
                  <a:outerShdw blurRad="38100" dist="38100" dir="2700000" algn="tl">
                    <a:srgbClr val="000000">
                      <a:alpha val="43137"/>
                    </a:srgbClr>
                  </a:outerShdw>
                </a:effectLst>
              </a:rPr>
              <a:t>con carácter general, impersonal y abstracta</a:t>
            </a:r>
          </a:p>
          <a:p>
            <a:pPr algn="ctr">
              <a:lnSpc>
                <a:spcPct val="80000"/>
              </a:lnSpc>
              <a:buNone/>
            </a:pPr>
            <a:endParaRPr lang="es-ES" i="1" dirty="0">
              <a:solidFill>
                <a:schemeClr val="lt1"/>
              </a:solidFill>
              <a:effectLst>
                <a:outerShdw blurRad="38100" dist="38100" dir="2700000" algn="tl">
                  <a:srgbClr val="000000">
                    <a:alpha val="43137"/>
                  </a:srgb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6" y="247327"/>
            <a:ext cx="3030537"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redondeado"/>
          <p:cNvSpPr/>
          <p:nvPr/>
        </p:nvSpPr>
        <p:spPr>
          <a:xfrm>
            <a:off x="0" y="5594503"/>
            <a:ext cx="7200800" cy="864918"/>
          </a:xfrm>
          <a:prstGeom prst="roundRect">
            <a:avLst/>
          </a:prstGeom>
          <a:solidFill>
            <a:schemeClr val="tx1">
              <a:lumMod val="75000"/>
              <a:lumOff val="25000"/>
            </a:schemeClr>
          </a:solidFill>
          <a:effectLst>
            <a:outerShdw blurRad="40000" dist="23000" dir="5400000" rotWithShape="0">
              <a:srgbClr val="000000">
                <a:alpha val="35000"/>
              </a:srgbClr>
            </a:outerShdw>
            <a:reflection blurRad="6350" stA="52000" endA="300" endPos="35000" dir="5400000" sy="-100000" algn="bl" rotWithShape="0"/>
          </a:effectLst>
          <a:scene3d>
            <a:camera prst="obliqueTopRight"/>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lnSpc>
                <a:spcPct val="80000"/>
              </a:lnSpc>
              <a:buNone/>
            </a:pPr>
            <a:endParaRPr lang="es-ES" sz="2000" dirty="0">
              <a:effectLst>
                <a:outerShdw blurRad="38100" dist="38100" dir="2700000" algn="tl">
                  <a:srgbClr val="000000">
                    <a:alpha val="43137"/>
                  </a:srgbClr>
                </a:outerShdw>
              </a:effectLst>
            </a:endParaRPr>
          </a:p>
          <a:p>
            <a:pPr algn="ctr">
              <a:lnSpc>
                <a:spcPct val="80000"/>
              </a:lnSpc>
              <a:buNone/>
            </a:pPr>
            <a:r>
              <a:rPr lang="es-ES" i="1" dirty="0">
                <a:solidFill>
                  <a:schemeClr val="lt1"/>
                </a:solidFill>
                <a:effectLst>
                  <a:outerShdw blurRad="38100" dist="38100" dir="2700000" algn="tl">
                    <a:srgbClr val="000000">
                      <a:alpha val="43137"/>
                    </a:srgbClr>
                  </a:outerShdw>
                </a:effectLst>
                <a:latin typeface="Arial" pitchFamily="34" charset="0"/>
                <a:cs typeface="Arial" pitchFamily="34" charset="0"/>
              </a:rPr>
              <a:t>Tratados Internacionales: Aquellos que celebre el Presidente con aprobación del Senado de la República.</a:t>
            </a:r>
          </a:p>
        </p:txBody>
      </p:sp>
      <p:pic>
        <p:nvPicPr>
          <p:cNvPr id="2051" name="Picture 3" descr="C:\Users\suad.matus\AppData\Local\Microsoft\Windows\Temporary Internet Files\Content.IE5\PP846IYU\large-Parchment-Background-166.6-1266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888836"/>
            <a:ext cx="1260120" cy="141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32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13112"/>
            <a:ext cx="7571184" cy="652934"/>
          </a:xfrm>
        </p:spPr>
        <p:txBody>
          <a:bodyPr>
            <a:normAutofit fontScale="90000"/>
          </a:bodyPr>
          <a:lstStyle/>
          <a:p>
            <a:br>
              <a:rPr lang="es-MX" dirty="0"/>
            </a:br>
            <a:r>
              <a:rPr lang="es-MX" b="1" dirty="0">
                <a:solidFill>
                  <a:schemeClr val="bg1">
                    <a:lumMod val="50000"/>
                  </a:schemeClr>
                </a:solidFill>
                <a:effectLst>
                  <a:outerShdw blurRad="38100" dist="38100" dir="2700000" algn="tl">
                    <a:srgbClr val="000000">
                      <a:alpha val="43137"/>
                    </a:srgbClr>
                  </a:outerShdw>
                </a:effectLst>
                <a:latin typeface="Arial Narrow" pitchFamily="34" charset="0"/>
              </a:rPr>
              <a:t>Excepciones de reserva.</a:t>
            </a:r>
            <a:endParaRPr lang="es-MX" dirty="0"/>
          </a:p>
        </p:txBody>
      </p:sp>
      <p:sp>
        <p:nvSpPr>
          <p:cNvPr id="5" name="4 CuadroTexto"/>
          <p:cNvSpPr txBox="1"/>
          <p:nvPr/>
        </p:nvSpPr>
        <p:spPr>
          <a:xfrm>
            <a:off x="185263" y="1484784"/>
            <a:ext cx="6336705" cy="5878532"/>
          </a:xfrm>
          <a:prstGeom prst="rect">
            <a:avLst/>
          </a:prstGeom>
          <a:solidFill>
            <a:schemeClr val="accent4">
              <a:lumMod val="60000"/>
              <a:lumOff val="40000"/>
            </a:schemeClr>
          </a:solidFill>
        </p:spPr>
        <p:txBody>
          <a:bodyPr wrap="square" rtlCol="0">
            <a:spAutoFit/>
          </a:bodyPr>
          <a:lstStyle/>
          <a:p>
            <a:r>
              <a:rPr lang="es-MX" sz="2400" b="1" dirty="0"/>
              <a:t>No podrá invocarse el carácter de reservado cuando:</a:t>
            </a:r>
          </a:p>
          <a:p>
            <a:endParaRPr lang="es-MX" sz="2400" b="1" dirty="0"/>
          </a:p>
          <a:p>
            <a:pPr algn="just"/>
            <a:r>
              <a:rPr lang="es-MX" sz="2400" b="1" dirty="0"/>
              <a:t>I. Se trate de violaciones graves de derechos humanos o delitos de lesa humanidad, o</a:t>
            </a:r>
          </a:p>
          <a:p>
            <a:pPr algn="just"/>
            <a:endParaRPr lang="es-MX" sz="2400" b="1" dirty="0"/>
          </a:p>
          <a:p>
            <a:pPr algn="just"/>
            <a:r>
              <a:rPr lang="es-MX" sz="2400" b="1" dirty="0"/>
              <a:t>II. Se trate de información relacionada con actos de corrupción de acuerdo con las leyes aplicables (</a:t>
            </a:r>
            <a:r>
              <a:rPr lang="es-MX" sz="2400" b="1" i="1" dirty="0"/>
              <a:t>uso o aprovechamiento indebido y excesivo de las facultades, funciones y competencias, por un servidor público o persona de reciba y ejerza recursos públicos o realice actos de autoridad).</a:t>
            </a:r>
          </a:p>
          <a:p>
            <a:pPr algn="just"/>
            <a:endParaRPr lang="es-MX" sz="1600" dirty="0"/>
          </a:p>
          <a:p>
            <a:pPr algn="just"/>
            <a:endParaRPr lang="es-MX" sz="1600" dirty="0"/>
          </a:p>
          <a:p>
            <a:pPr algn="just"/>
            <a:endParaRPr lang="es-MX" sz="1600" dirty="0"/>
          </a:p>
          <a:p>
            <a:pPr algn="just"/>
            <a:endParaRPr lang="es-MX" sz="1600" dirty="0"/>
          </a:p>
        </p:txBody>
      </p:sp>
      <p:pic>
        <p:nvPicPr>
          <p:cNvPr id="11267" name="Picture 3" descr="C:\Users\suad.matus\AppData\Local\Microsoft\Windows\Temporary Internet Files\Content.IE5\85WA33BR\derechos1-263x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221" y="2368814"/>
            <a:ext cx="25050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09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179512" y="681663"/>
            <a:ext cx="7077472" cy="646331"/>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Prueba de daño</a:t>
            </a:r>
            <a:endParaRPr lang="es-MX" sz="3600" dirty="0"/>
          </a:p>
        </p:txBody>
      </p:sp>
      <p:graphicFrame>
        <p:nvGraphicFramePr>
          <p:cNvPr id="5" name="4 Diagrama"/>
          <p:cNvGraphicFramePr/>
          <p:nvPr>
            <p:extLst>
              <p:ext uri="{D42A27DB-BD31-4B8C-83A1-F6EECF244321}">
                <p14:modId xmlns:p14="http://schemas.microsoft.com/office/powerpoint/2010/main" val="2056968888"/>
              </p:ext>
            </p:extLst>
          </p:nvPr>
        </p:nvGraphicFramePr>
        <p:xfrm>
          <a:off x="3347864" y="1844824"/>
          <a:ext cx="579613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211560" y="2348879"/>
            <a:ext cx="3424336" cy="2862322"/>
          </a:xfrm>
          <a:prstGeom prst="rect">
            <a:avLst/>
          </a:prstGeom>
          <a:noFill/>
        </p:spPr>
        <p:txBody>
          <a:bodyPr wrap="square" rtlCol="0">
            <a:spAutoFit/>
          </a:bodyPr>
          <a:lstStyle/>
          <a:p>
            <a:pPr algn="just"/>
            <a:r>
              <a:rPr lang="es-MX" dirty="0">
                <a:effectLst>
                  <a:outerShdw blurRad="38100" dist="38100" dir="2700000" algn="tl">
                    <a:srgbClr val="000000">
                      <a:alpha val="43137"/>
                    </a:srgbClr>
                  </a:outerShdw>
                </a:effectLst>
              </a:rPr>
              <a:t>Argumentación y fundamentación tendiente a acreditar que la divulgación de la información lesiona el </a:t>
            </a:r>
            <a:r>
              <a:rPr lang="es-MX" b="1" dirty="0">
                <a:effectLst>
                  <a:outerShdw blurRad="38100" dist="38100" dir="2700000" algn="tl">
                    <a:srgbClr val="000000">
                      <a:alpha val="43137"/>
                    </a:srgbClr>
                  </a:outerShdw>
                </a:effectLst>
              </a:rPr>
              <a:t>interés jurídicamente protegido </a:t>
            </a:r>
            <a:r>
              <a:rPr lang="es-MX" dirty="0">
                <a:effectLst>
                  <a:outerShdw blurRad="38100" dist="38100" dir="2700000" algn="tl">
                    <a:srgbClr val="000000">
                      <a:alpha val="43137"/>
                    </a:srgbClr>
                  </a:outerShdw>
                </a:effectLst>
              </a:rPr>
              <a:t>por la disposición legal aplicable, y que el daño que pueda producirse con la publicidad de la información es mayor que el interés de conocerla.</a:t>
            </a:r>
          </a:p>
          <a:p>
            <a:endParaRPr lang="es-MX"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9880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solidFill>
                  <a:schemeClr val="bg1">
                    <a:lumMod val="50000"/>
                  </a:schemeClr>
                </a:solidFill>
                <a:effectLst>
                  <a:outerShdw blurRad="38100" dist="38100" dir="2700000" algn="tl">
                    <a:srgbClr val="000000">
                      <a:alpha val="43137"/>
                    </a:srgbClr>
                  </a:outerShdw>
                </a:effectLst>
                <a:latin typeface="Arial Narrow" pitchFamily="34" charset="0"/>
              </a:rPr>
              <a:t>Prueba de daño</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17766187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06734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6779096" cy="1143000"/>
          </a:xfrm>
        </p:spPr>
        <p:txBody>
          <a:bodyPr>
            <a:normAutofit fontScale="90000"/>
          </a:bodyPr>
          <a:lstStyle/>
          <a:p>
            <a:r>
              <a:rPr lang="es-MX" dirty="0"/>
              <a:t>Elementos de la prueba de daño (Art. 104 LGTAIP)</a:t>
            </a:r>
          </a:p>
        </p:txBody>
      </p:sp>
      <p:sp>
        <p:nvSpPr>
          <p:cNvPr id="3" name="Marcador de contenido 2"/>
          <p:cNvSpPr>
            <a:spLocks noGrp="1"/>
          </p:cNvSpPr>
          <p:nvPr>
            <p:ph idx="1"/>
          </p:nvPr>
        </p:nvSpPr>
        <p:spPr>
          <a:xfrm>
            <a:off x="457200" y="1600201"/>
            <a:ext cx="8229600" cy="1396751"/>
          </a:xfrm>
        </p:spPr>
        <p:txBody>
          <a:bodyPr>
            <a:normAutofit/>
          </a:bodyPr>
          <a:lstStyle/>
          <a:p>
            <a:pPr marL="0" indent="0" algn="just">
              <a:buNone/>
            </a:pPr>
            <a:r>
              <a:rPr lang="es-ES" sz="2800" dirty="0"/>
              <a:t>1. La divulgación de la información representa un </a:t>
            </a:r>
            <a:r>
              <a:rPr lang="es-ES" sz="2800" b="1" dirty="0"/>
              <a:t>riesgo real, demostrable e identificable </a:t>
            </a:r>
            <a:r>
              <a:rPr lang="es-ES" sz="2800" dirty="0"/>
              <a:t>de perjuicio significativo al interés público o a la seguridad nacional.</a:t>
            </a:r>
          </a:p>
          <a:p>
            <a:pPr marL="0" indent="0">
              <a:buNone/>
            </a:pPr>
            <a:endParaRPr lang="es-MX" dirty="0"/>
          </a:p>
        </p:txBody>
      </p:sp>
      <p:sp>
        <p:nvSpPr>
          <p:cNvPr id="4" name="CuadroTexto 3"/>
          <p:cNvSpPr txBox="1"/>
          <p:nvPr/>
        </p:nvSpPr>
        <p:spPr>
          <a:xfrm>
            <a:off x="3131840" y="3501008"/>
            <a:ext cx="2520280" cy="1938992"/>
          </a:xfrm>
          <a:prstGeom prst="rect">
            <a:avLst/>
          </a:prstGeom>
          <a:noFill/>
        </p:spPr>
        <p:txBody>
          <a:bodyPr wrap="square" rtlCol="0">
            <a:spAutoFit/>
          </a:bodyPr>
          <a:lstStyle/>
          <a:p>
            <a:pPr marL="285750" indent="-285750" algn="just">
              <a:buFont typeface="Wingdings" panose="05000000000000000000" pitchFamily="2" charset="2"/>
              <a:buChar char="ü"/>
            </a:pPr>
            <a:r>
              <a:rPr lang="es-MX" sz="2400" b="1" dirty="0"/>
              <a:t>REAL </a:t>
            </a:r>
          </a:p>
          <a:p>
            <a:pPr marL="285750" indent="-285750" algn="just">
              <a:buFont typeface="Wingdings" panose="05000000000000000000" pitchFamily="2" charset="2"/>
              <a:buChar char="ü"/>
            </a:pPr>
            <a:endParaRPr lang="es-MX" sz="2400" dirty="0"/>
          </a:p>
          <a:p>
            <a:pPr marL="285750" indent="-285750" algn="just">
              <a:buFont typeface="Wingdings" panose="05000000000000000000" pitchFamily="2" charset="2"/>
              <a:buChar char="ü"/>
            </a:pPr>
            <a:r>
              <a:rPr lang="es-ES" sz="2400" b="1" dirty="0"/>
              <a:t>DEMOSTRABLE</a:t>
            </a:r>
          </a:p>
          <a:p>
            <a:pPr algn="just"/>
            <a:endParaRPr lang="es-ES" sz="2400" dirty="0"/>
          </a:p>
          <a:p>
            <a:pPr marL="285750" indent="-285750" algn="just">
              <a:buFont typeface="Wingdings" panose="05000000000000000000" pitchFamily="2" charset="2"/>
              <a:buChar char="ü"/>
            </a:pPr>
            <a:r>
              <a:rPr lang="es-ES" sz="2400" b="1" dirty="0"/>
              <a:t>IDENTIFICABLE </a:t>
            </a:r>
            <a:endParaRPr lang="es-MX" sz="2400" dirty="0"/>
          </a:p>
        </p:txBody>
      </p:sp>
    </p:spTree>
    <p:extLst>
      <p:ext uri="{BB962C8B-B14F-4D97-AF65-F5344CB8AC3E}">
        <p14:creationId xmlns:p14="http://schemas.microsoft.com/office/powerpoint/2010/main" val="3321911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6707088" cy="1143000"/>
          </a:xfrm>
        </p:spPr>
        <p:txBody>
          <a:bodyPr>
            <a:normAutofit fontScale="90000"/>
          </a:bodyPr>
          <a:lstStyle/>
          <a:p>
            <a:r>
              <a:rPr lang="es-MX" dirty="0"/>
              <a:t>Elementos de la prueba de daño (Art. 104 LGTAIP)</a:t>
            </a:r>
          </a:p>
        </p:txBody>
      </p:sp>
      <p:sp>
        <p:nvSpPr>
          <p:cNvPr id="3" name="Marcador de contenido 2"/>
          <p:cNvSpPr>
            <a:spLocks noGrp="1"/>
          </p:cNvSpPr>
          <p:nvPr>
            <p:ph idx="1"/>
          </p:nvPr>
        </p:nvSpPr>
        <p:spPr/>
        <p:txBody>
          <a:bodyPr>
            <a:normAutofit/>
          </a:bodyPr>
          <a:lstStyle/>
          <a:p>
            <a:pPr marL="0" indent="0" algn="just">
              <a:buNone/>
            </a:pPr>
            <a:r>
              <a:rPr lang="es-ES" dirty="0"/>
              <a:t>2. El riesgo de perjuicio que supondría la divulgación supera el interés público general de que se difunda. </a:t>
            </a:r>
            <a:endParaRPr lang="es-ES" i="1" dirty="0"/>
          </a:p>
          <a:p>
            <a:pPr marL="0" indent="0" algn="just">
              <a:buNone/>
            </a:pPr>
            <a:endParaRPr lang="es-ES" i="1" dirty="0"/>
          </a:p>
          <a:p>
            <a:pPr marL="0" indent="0" algn="just">
              <a:buNone/>
            </a:pPr>
            <a:r>
              <a:rPr lang="es-ES" i="1" dirty="0"/>
              <a:t>3. </a:t>
            </a:r>
            <a:r>
              <a:rPr lang="es-ES" dirty="0"/>
              <a:t>La limitación se adecua al principio de proporcionalidad y representa el medio menos restrictivo disponible para evitar el perjuicio. </a:t>
            </a:r>
            <a:endParaRPr lang="es-MX" i="1" dirty="0"/>
          </a:p>
          <a:p>
            <a:pPr marL="0" indent="0" algn="just">
              <a:buNone/>
            </a:pPr>
            <a:endParaRPr lang="es-MX" dirty="0"/>
          </a:p>
        </p:txBody>
      </p:sp>
    </p:spTree>
    <p:extLst>
      <p:ext uri="{BB962C8B-B14F-4D97-AF65-F5344CB8AC3E}">
        <p14:creationId xmlns:p14="http://schemas.microsoft.com/office/powerpoint/2010/main" val="32974626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noGrp="1"/>
          </p:cNvSpPr>
          <p:nvPr>
            <p:ph type="title"/>
          </p:nvPr>
        </p:nvSpPr>
        <p:spPr>
          <a:xfrm>
            <a:off x="457200" y="522972"/>
            <a:ext cx="8229600" cy="646331"/>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Prueba de interés público</a:t>
            </a:r>
            <a:endParaRPr lang="es-MX" sz="3600" dirty="0"/>
          </a:p>
        </p:txBody>
      </p:sp>
      <p:sp>
        <p:nvSpPr>
          <p:cNvPr id="4" name="3 CuadroTexto"/>
          <p:cNvSpPr txBox="1"/>
          <p:nvPr/>
        </p:nvSpPr>
        <p:spPr>
          <a:xfrm>
            <a:off x="5148064" y="2348880"/>
            <a:ext cx="3600400" cy="2862322"/>
          </a:xfrm>
          <a:prstGeom prst="rect">
            <a:avLst/>
          </a:prstGeom>
          <a:noFill/>
        </p:spPr>
        <p:txBody>
          <a:bodyPr wrap="square" rtlCol="0">
            <a:spAutoFit/>
          </a:bodyPr>
          <a:lstStyle/>
          <a:p>
            <a:pPr algn="just"/>
            <a:r>
              <a:rPr lang="es-MX" dirty="0">
                <a:effectLst>
                  <a:outerShdw blurRad="38100" dist="38100" dir="2700000" algn="tl">
                    <a:srgbClr val="000000">
                      <a:alpha val="43137"/>
                    </a:srgbClr>
                  </a:outerShdw>
                </a:effectLst>
              </a:rPr>
              <a:t>Proceso de ponderación entre el beneficio que reporta dar a conocer la información pedida o solicitada contra el daño que su divulgación genera en los derechos de las personas, llevado a cabo por el Instituto o los organismos garantes en el ámbito de sus respectivas competencias.</a:t>
            </a:r>
          </a:p>
          <a:p>
            <a:endParaRPr lang="es-MX" dirty="0"/>
          </a:p>
        </p:txBody>
      </p:sp>
      <p:graphicFrame>
        <p:nvGraphicFramePr>
          <p:cNvPr id="5" name="4 Diagrama"/>
          <p:cNvGraphicFramePr/>
          <p:nvPr>
            <p:extLst>
              <p:ext uri="{D42A27DB-BD31-4B8C-83A1-F6EECF244321}">
                <p14:modId xmlns:p14="http://schemas.microsoft.com/office/powerpoint/2010/main" val="4028440761"/>
              </p:ext>
            </p:extLst>
          </p:nvPr>
        </p:nvGraphicFramePr>
        <p:xfrm>
          <a:off x="0" y="1484784"/>
          <a:ext cx="547518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8911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p:txBody>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Principios constitucionales</a:t>
            </a:r>
          </a:p>
        </p:txBody>
      </p:sp>
      <p:sp>
        <p:nvSpPr>
          <p:cNvPr id="7" name="6 Rectángulo"/>
          <p:cNvSpPr/>
          <p:nvPr/>
        </p:nvSpPr>
        <p:spPr>
          <a:xfrm>
            <a:off x="2654798" y="1772816"/>
            <a:ext cx="5589610" cy="3847207"/>
          </a:xfrm>
          <a:prstGeom prst="rect">
            <a:avLst/>
          </a:prstGeom>
        </p:spPr>
        <p:txBody>
          <a:bodyPr wrap="square">
            <a:spAutoFit/>
          </a:bodyPr>
          <a:lstStyle/>
          <a:p>
            <a:pPr fontAlgn="auto">
              <a:spcBef>
                <a:spcPts val="0"/>
              </a:spcBef>
              <a:spcAft>
                <a:spcPts val="0"/>
              </a:spcAft>
              <a:defRPr/>
            </a:pPr>
            <a:r>
              <a:rPr lang="es-MX" sz="2000" dirty="0">
                <a:effectLst>
                  <a:outerShdw blurRad="38100" dist="38100" dir="2700000" algn="tl">
                    <a:srgbClr val="000000">
                      <a:alpha val="43137"/>
                    </a:srgbClr>
                  </a:outerShdw>
                </a:effectLst>
              </a:rPr>
              <a:t>[…]</a:t>
            </a:r>
          </a:p>
          <a:p>
            <a:pPr algn="just" fontAlgn="auto">
              <a:spcBef>
                <a:spcPts val="0"/>
              </a:spcBef>
              <a:spcAft>
                <a:spcPts val="0"/>
              </a:spcAft>
              <a:defRPr/>
            </a:pPr>
            <a:r>
              <a:rPr lang="es-MX" sz="2000" b="1" dirty="0"/>
              <a:t>I. </a:t>
            </a:r>
            <a:r>
              <a:rPr lang="es-MX" sz="2000" dirty="0"/>
              <a:t>Toda la información en posesión de cualquier autoridad, entidad, órgano y organismo de los Poderes Ejecutivo, Legislativo y Judicial, órganos autónomos, partidos políticos, fideicomisos y fondos públicos, así como de cualquier persona física, moral o sindicato que reciba y ejerza recursos públicos o realice actos de autoridad en el ámbito federal, estatal y municipal, </a:t>
            </a:r>
            <a:r>
              <a:rPr lang="es-ES" sz="2000" b="1" dirty="0"/>
              <a:t>es </a:t>
            </a:r>
            <a:r>
              <a:rPr lang="es-ES" sz="2400" b="1" dirty="0">
                <a:effectLst>
                  <a:outerShdw blurRad="38100" dist="38100" dir="2700000" algn="tl">
                    <a:srgbClr val="000000">
                      <a:alpha val="43137"/>
                    </a:srgbClr>
                  </a:outerShdw>
                </a:effectLst>
              </a:rPr>
              <a:t>pública</a:t>
            </a:r>
            <a:r>
              <a:rPr lang="es-ES" sz="2000" dirty="0"/>
              <a:t> y </a:t>
            </a:r>
            <a:r>
              <a:rPr lang="es-ES" sz="2000" b="1" dirty="0"/>
              <a:t>sólo podrá ser reservada temporalmente por razones de interés público</a:t>
            </a:r>
            <a:r>
              <a:rPr lang="es-ES" sz="2000" dirty="0"/>
              <a:t> en los términos que fijen las leyes</a:t>
            </a:r>
            <a:r>
              <a:rPr lang="es-ES" sz="2000" dirty="0">
                <a:latin typeface="Arial Narrow" pitchFamily="34" charset="0"/>
              </a:rPr>
              <a:t>.</a:t>
            </a:r>
            <a:endParaRPr lang="es-MX" sz="2000" dirty="0">
              <a:latin typeface="Arial Narrow" pitchFamily="34" charset="0"/>
            </a:endParaRPr>
          </a:p>
        </p:txBody>
      </p:sp>
      <p:pic>
        <p:nvPicPr>
          <p:cNvPr id="9" name="Picture 4" descr="C:\Users\Filosofía Política\Pictures\imagesCAPNRXX7.jpg"/>
          <p:cNvPicPr>
            <a:picLocks noChangeAspect="1" noChangeArrowheads="1"/>
          </p:cNvPicPr>
          <p:nvPr/>
        </p:nvPicPr>
        <p:blipFill>
          <a:blip r:embed="rId2" cstate="print"/>
          <a:srcRect/>
          <a:stretch>
            <a:fillRect/>
          </a:stretch>
        </p:blipFill>
        <p:spPr bwMode="auto">
          <a:xfrm>
            <a:off x="473245" y="3942352"/>
            <a:ext cx="2070995" cy="2124236"/>
          </a:xfrm>
          <a:prstGeom prst="rect">
            <a:avLst/>
          </a:prstGeom>
          <a:noFill/>
        </p:spPr>
      </p:pic>
      <p:sp>
        <p:nvSpPr>
          <p:cNvPr id="6" name="5 Rectángulo"/>
          <p:cNvSpPr/>
          <p:nvPr/>
        </p:nvSpPr>
        <p:spPr>
          <a:xfrm>
            <a:off x="493705" y="1988840"/>
            <a:ext cx="2016224" cy="1600438"/>
          </a:xfrm>
          <a:prstGeom prst="rect">
            <a:avLst/>
          </a:prstGeom>
          <a:solidFill>
            <a:srgbClr val="6C5578"/>
          </a:solidFill>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endParaRPr lang="es-MX" sz="2800" b="1" dirty="0">
              <a:effectLst>
                <a:glow rad="101600">
                  <a:schemeClr val="accent1">
                    <a:satMod val="175000"/>
                    <a:alpha val="40000"/>
                  </a:schemeClr>
                </a:glow>
                <a:outerShdw blurRad="38100" dist="38100" dir="2700000" algn="tl">
                  <a:srgbClr val="000000">
                    <a:alpha val="43137"/>
                  </a:srgbClr>
                </a:outerShdw>
              </a:effectLst>
              <a:latin typeface="Arial Narrow" pitchFamily="34" charset="0"/>
            </a:endParaRPr>
          </a:p>
          <a:p>
            <a:pPr algn="ctr" fontAlgn="auto">
              <a:spcBef>
                <a:spcPts val="0"/>
              </a:spcBef>
              <a:spcAft>
                <a:spcPts val="0"/>
              </a:spcAft>
              <a:defRPr/>
            </a:pPr>
            <a:r>
              <a:rPr lang="es-MX" sz="2800" b="1" dirty="0">
                <a:effectLst>
                  <a:glow rad="101600">
                    <a:schemeClr val="accent1">
                      <a:satMod val="175000"/>
                      <a:alpha val="40000"/>
                    </a:schemeClr>
                  </a:glow>
                  <a:outerShdw blurRad="38100" dist="38100" dir="2700000" algn="tl">
                    <a:srgbClr val="000000">
                      <a:alpha val="43137"/>
                    </a:srgbClr>
                  </a:outerShdw>
                </a:effectLst>
                <a:latin typeface="Arial Narrow" pitchFamily="34" charset="0"/>
              </a:rPr>
              <a:t>Reserva</a:t>
            </a:r>
          </a:p>
          <a:p>
            <a:pPr algn="ctr" fontAlgn="auto">
              <a:spcBef>
                <a:spcPts val="0"/>
              </a:spcBef>
              <a:spcAft>
                <a:spcPts val="0"/>
              </a:spcAft>
              <a:defRPr/>
            </a:pPr>
            <a:endParaRPr lang="es-MX" sz="2800" b="1" dirty="0">
              <a:effectLst>
                <a:glow rad="101600">
                  <a:schemeClr val="accent1">
                    <a:satMod val="175000"/>
                    <a:alpha val="40000"/>
                  </a:schemeClr>
                </a:glow>
                <a:outerShdw blurRad="38100" dist="38100" dir="2700000" algn="tl">
                  <a:srgbClr val="000000">
                    <a:alpha val="43137"/>
                  </a:srgbClr>
                </a:outerShdw>
              </a:effectLst>
              <a:latin typeface="Arial Narrow" pitchFamily="34" charset="0"/>
            </a:endParaRPr>
          </a:p>
          <a:p>
            <a:pPr algn="ctr" fontAlgn="auto">
              <a:spcBef>
                <a:spcPts val="0"/>
              </a:spcBef>
              <a:spcAft>
                <a:spcPts val="0"/>
              </a:spcAft>
              <a:defRPr/>
            </a:pPr>
            <a:endParaRPr lang="es-MX" sz="1400" dirty="0">
              <a:solidFill>
                <a:srgbClr val="FFFF00"/>
              </a:solidFill>
              <a:effectLst>
                <a:glow rad="101600">
                  <a:schemeClr val="accent1">
                    <a:satMod val="175000"/>
                    <a:alpha val="40000"/>
                  </a:schemeClr>
                </a:glow>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797095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Título"/>
          <p:cNvSpPr txBox="1">
            <a:spLocks/>
          </p:cNvSpPr>
          <p:nvPr/>
        </p:nvSpPr>
        <p:spPr>
          <a:xfrm>
            <a:off x="539552" y="2703995"/>
            <a:ext cx="8229600" cy="923330"/>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5400" b="1" dirty="0">
                <a:effectLst>
                  <a:outerShdw blurRad="38100" dist="38100" dir="2700000" algn="tl">
                    <a:srgbClr val="000000">
                      <a:alpha val="43137"/>
                    </a:srgbClr>
                  </a:outerShdw>
                </a:effectLst>
                <a:latin typeface="Arial Narrow" pitchFamily="34" charset="0"/>
              </a:rPr>
              <a:t>Criterios del INAI</a:t>
            </a:r>
          </a:p>
        </p:txBody>
      </p:sp>
    </p:spTree>
    <p:extLst>
      <p:ext uri="{BB962C8B-B14F-4D97-AF65-F5344CB8AC3E}">
        <p14:creationId xmlns:p14="http://schemas.microsoft.com/office/powerpoint/2010/main" val="29648844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404664"/>
            <a:ext cx="6840000" cy="910800"/>
          </a:xfrm>
        </p:spPr>
        <p:txBody>
          <a:bodyPr/>
          <a:lstStyle/>
          <a:p>
            <a:r>
              <a:rPr lang="es-MX" sz="4000" dirty="0"/>
              <a:t>Inexistencia y Clasificación de la información</a:t>
            </a:r>
          </a:p>
        </p:txBody>
      </p:sp>
      <p:graphicFrame>
        <p:nvGraphicFramePr>
          <p:cNvPr id="3" name="2 Diagrama"/>
          <p:cNvGraphicFramePr/>
          <p:nvPr>
            <p:extLst>
              <p:ext uri="{D42A27DB-BD31-4B8C-83A1-F6EECF244321}">
                <p14:modId xmlns:p14="http://schemas.microsoft.com/office/powerpoint/2010/main" val="373075516"/>
              </p:ext>
            </p:extLst>
          </p:nvPr>
        </p:nvGraphicFramePr>
        <p:xfrm>
          <a:off x="323528" y="1397000"/>
          <a:ext cx="8496944"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79371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548680"/>
            <a:ext cx="6840000" cy="910800"/>
          </a:xfrm>
        </p:spPr>
        <p:txBody>
          <a:bodyPr/>
          <a:lstStyle/>
          <a:p>
            <a:r>
              <a:rPr lang="es-MX" dirty="0"/>
              <a:t>Estrategia procesal</a:t>
            </a:r>
          </a:p>
        </p:txBody>
      </p:sp>
      <p:graphicFrame>
        <p:nvGraphicFramePr>
          <p:cNvPr id="2" name="1 Diagrama"/>
          <p:cNvGraphicFramePr/>
          <p:nvPr>
            <p:extLst>
              <p:ext uri="{D42A27DB-BD31-4B8C-83A1-F6EECF244321}">
                <p14:modId xmlns:p14="http://schemas.microsoft.com/office/powerpoint/2010/main" val="1239375944"/>
              </p:ext>
            </p:extLst>
          </p:nvPr>
        </p:nvGraphicFramePr>
        <p:xfrm>
          <a:off x="251520" y="1397000"/>
          <a:ext cx="8568952"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1116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9512" y="404664"/>
            <a:ext cx="6840000" cy="910800"/>
          </a:xfrm>
        </p:spPr>
        <p:txBody>
          <a:bodyPr/>
          <a:lstStyle/>
          <a:p>
            <a:r>
              <a:rPr lang="es-MX" dirty="0"/>
              <a:t>Nombre de actores en juicios laborales</a:t>
            </a:r>
          </a:p>
        </p:txBody>
      </p:sp>
      <p:graphicFrame>
        <p:nvGraphicFramePr>
          <p:cNvPr id="5" name="4 Diagrama"/>
          <p:cNvGraphicFramePr/>
          <p:nvPr>
            <p:extLst>
              <p:ext uri="{D42A27DB-BD31-4B8C-83A1-F6EECF244321}">
                <p14:modId xmlns:p14="http://schemas.microsoft.com/office/powerpoint/2010/main" val="1144716132"/>
              </p:ext>
            </p:extLst>
          </p:nvPr>
        </p:nvGraphicFramePr>
        <p:xfrm>
          <a:off x="0" y="1397000"/>
          <a:ext cx="914400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8190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9512" y="404664"/>
            <a:ext cx="6840000" cy="910800"/>
          </a:xfrm>
        </p:spPr>
        <p:txBody>
          <a:bodyPr/>
          <a:lstStyle/>
          <a:p>
            <a:r>
              <a:rPr lang="es-MX" sz="3600" dirty="0"/>
              <a:t>Baterías de pruebas, preguntas, reactivos y opciones de respuesta</a:t>
            </a:r>
          </a:p>
        </p:txBody>
      </p:sp>
      <p:graphicFrame>
        <p:nvGraphicFramePr>
          <p:cNvPr id="2" name="1 Diagrama"/>
          <p:cNvGraphicFramePr/>
          <p:nvPr>
            <p:extLst>
              <p:ext uri="{D42A27DB-BD31-4B8C-83A1-F6EECF244321}">
                <p14:modId xmlns:p14="http://schemas.microsoft.com/office/powerpoint/2010/main" val="1024231683"/>
              </p:ext>
            </p:extLst>
          </p:nvPr>
        </p:nvGraphicFramePr>
        <p:xfrm>
          <a:off x="251520" y="1397000"/>
          <a:ext cx="8568952"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37340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9512" y="476672"/>
            <a:ext cx="6840000" cy="910800"/>
          </a:xfrm>
        </p:spPr>
        <p:txBody>
          <a:bodyPr/>
          <a:lstStyle/>
          <a:p>
            <a:r>
              <a:rPr lang="es-MX" dirty="0"/>
              <a:t>Licitaciones públicas</a:t>
            </a:r>
          </a:p>
        </p:txBody>
      </p:sp>
      <p:graphicFrame>
        <p:nvGraphicFramePr>
          <p:cNvPr id="3" name="2 Diagrama"/>
          <p:cNvGraphicFramePr/>
          <p:nvPr>
            <p:extLst>
              <p:ext uri="{D42A27DB-BD31-4B8C-83A1-F6EECF244321}">
                <p14:modId xmlns:p14="http://schemas.microsoft.com/office/powerpoint/2010/main" val="1665435523"/>
              </p:ext>
            </p:extLst>
          </p:nvPr>
        </p:nvGraphicFramePr>
        <p:xfrm>
          <a:off x="0" y="1397000"/>
          <a:ext cx="914400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449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7504" y="332656"/>
            <a:ext cx="6840000" cy="910800"/>
          </a:xfrm>
        </p:spPr>
        <p:txBody>
          <a:bodyPr/>
          <a:lstStyle/>
          <a:p>
            <a:r>
              <a:rPr lang="es-MX" sz="2400" dirty="0"/>
              <a:t>Criterio 13/13</a:t>
            </a:r>
            <a:br>
              <a:rPr lang="es-MX" sz="2400" dirty="0"/>
            </a:br>
            <a:r>
              <a:rPr lang="es-MX" sz="2400" dirty="0"/>
              <a:t>Secreto industrial o comercial</a:t>
            </a:r>
            <a:br>
              <a:rPr lang="es-MX" sz="2400" dirty="0"/>
            </a:br>
            <a:r>
              <a:rPr lang="es-MX" sz="2400" dirty="0"/>
              <a:t>Supuestos de reserva y de confidencialidad </a:t>
            </a:r>
          </a:p>
        </p:txBody>
      </p:sp>
      <p:graphicFrame>
        <p:nvGraphicFramePr>
          <p:cNvPr id="3" name="2 Diagrama"/>
          <p:cNvGraphicFramePr/>
          <p:nvPr>
            <p:extLst>
              <p:ext uri="{D42A27DB-BD31-4B8C-83A1-F6EECF244321}">
                <p14:modId xmlns:p14="http://schemas.microsoft.com/office/powerpoint/2010/main" val="1184896450"/>
              </p:ext>
            </p:extLst>
          </p:nvPr>
        </p:nvGraphicFramePr>
        <p:xfrm>
          <a:off x="0" y="1397000"/>
          <a:ext cx="914400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205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11560" y="692696"/>
            <a:ext cx="6840000" cy="910800"/>
          </a:xfrm>
        </p:spPr>
        <p:txBody>
          <a:bodyPr/>
          <a:lstStyle/>
          <a:p>
            <a:r>
              <a:rPr lang="es-MX" dirty="0"/>
              <a:t>Números de cuenta bancaria</a:t>
            </a:r>
          </a:p>
        </p:txBody>
      </p:sp>
      <p:graphicFrame>
        <p:nvGraphicFramePr>
          <p:cNvPr id="2" name="1 Diagrama"/>
          <p:cNvGraphicFramePr/>
          <p:nvPr>
            <p:extLst>
              <p:ext uri="{D42A27DB-BD31-4B8C-83A1-F6EECF244321}">
                <p14:modId xmlns:p14="http://schemas.microsoft.com/office/powerpoint/2010/main" val="1184360664"/>
              </p:ext>
            </p:extLst>
          </p:nvPr>
        </p:nvGraphicFramePr>
        <p:xfrm>
          <a:off x="0" y="980728"/>
          <a:ext cx="91440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82519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22161" y="276713"/>
            <a:ext cx="6840000" cy="910800"/>
          </a:xfrm>
        </p:spPr>
        <p:txBody>
          <a:bodyPr/>
          <a:lstStyle/>
          <a:p>
            <a:r>
              <a:rPr lang="es-MX" dirty="0"/>
              <a:t>Datos personales</a:t>
            </a:r>
          </a:p>
        </p:txBody>
      </p:sp>
      <p:graphicFrame>
        <p:nvGraphicFramePr>
          <p:cNvPr id="2" name="1 Diagrama"/>
          <p:cNvGraphicFramePr/>
          <p:nvPr>
            <p:extLst>
              <p:ext uri="{D42A27DB-BD31-4B8C-83A1-F6EECF244321}">
                <p14:modId xmlns:p14="http://schemas.microsoft.com/office/powerpoint/2010/main" val="1216917090"/>
              </p:ext>
            </p:extLst>
          </p:nvPr>
        </p:nvGraphicFramePr>
        <p:xfrm>
          <a:off x="0" y="1397000"/>
          <a:ext cx="914400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25104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0" y="260648"/>
            <a:ext cx="6840000" cy="910800"/>
          </a:xfrm>
        </p:spPr>
        <p:txBody>
          <a:bodyPr/>
          <a:lstStyle/>
          <a:p>
            <a:r>
              <a:rPr lang="es-MX" dirty="0"/>
              <a:t>Información confidencial</a:t>
            </a:r>
          </a:p>
        </p:txBody>
      </p:sp>
      <p:graphicFrame>
        <p:nvGraphicFramePr>
          <p:cNvPr id="3" name="2 Diagrama"/>
          <p:cNvGraphicFramePr/>
          <p:nvPr>
            <p:extLst>
              <p:ext uri="{D42A27DB-BD31-4B8C-83A1-F6EECF244321}">
                <p14:modId xmlns:p14="http://schemas.microsoft.com/office/powerpoint/2010/main" val="2778314469"/>
              </p:ext>
            </p:extLst>
          </p:nvPr>
        </p:nvGraphicFramePr>
        <p:xfrm>
          <a:off x="0" y="1397000"/>
          <a:ext cx="914400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7207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4544" y="260648"/>
            <a:ext cx="8229600" cy="1143000"/>
          </a:xfrm>
        </p:spPr>
        <p:txBody>
          <a:bodyPr>
            <a:no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Tratados Internacionales de Derechos Humanos suscritos por México</a:t>
            </a:r>
          </a:p>
        </p:txBody>
      </p:sp>
      <p:sp>
        <p:nvSpPr>
          <p:cNvPr id="4" name="3 Marcador de contenido"/>
          <p:cNvSpPr>
            <a:spLocks noGrp="1"/>
          </p:cNvSpPr>
          <p:nvPr>
            <p:ph idx="1"/>
          </p:nvPr>
        </p:nvSpPr>
        <p:spPr>
          <a:xfrm>
            <a:off x="1733141" y="1700808"/>
            <a:ext cx="5338936" cy="830997"/>
          </a:xfrm>
          <a:prstGeom prst="rect">
            <a:avLst/>
          </a:prstGeom>
          <a:solidFill>
            <a:srgbClr val="6C5578"/>
          </a:solidFill>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s-MX" sz="2400" b="1">
                <a:effectLst>
                  <a:glow rad="101600">
                    <a:schemeClr val="accent1">
                      <a:satMod val="175000"/>
                      <a:alpha val="40000"/>
                    </a:schemeClr>
                  </a:glow>
                  <a:outerShdw blurRad="38100" dist="38100" dir="2700000" algn="tl">
                    <a:srgbClr val="000000">
                      <a:alpha val="43137"/>
                    </a:srgbClr>
                  </a:outerShdw>
                </a:effectLst>
                <a:latin typeface="Arial Narrow" pitchFamily="34" charset="0"/>
              </a:rPr>
              <a:t>Declaración Americana de los Derechos y Deberes del Hombre</a:t>
            </a:r>
            <a:endParaRPr lang="es-MX" sz="2400" dirty="0">
              <a:solidFill>
                <a:srgbClr val="FFFF00"/>
              </a:solidFill>
              <a:effectLst>
                <a:glow rad="101600">
                  <a:schemeClr val="accent1">
                    <a:satMod val="175000"/>
                    <a:alpha val="40000"/>
                  </a:schemeClr>
                </a:glow>
                <a:outerShdw blurRad="38100" dist="38100" dir="2700000" algn="tl">
                  <a:srgbClr val="000000">
                    <a:alpha val="43137"/>
                  </a:srgbClr>
                </a:outerShdw>
              </a:effectLst>
              <a:latin typeface="Arial Narrow" pitchFamily="34" charset="0"/>
            </a:endParaRPr>
          </a:p>
        </p:txBody>
      </p:sp>
      <p:sp>
        <p:nvSpPr>
          <p:cNvPr id="5" name="4 Rectángulo"/>
          <p:cNvSpPr/>
          <p:nvPr/>
        </p:nvSpPr>
        <p:spPr>
          <a:xfrm>
            <a:off x="1733141" y="2852936"/>
            <a:ext cx="5328591" cy="830997"/>
          </a:xfrm>
          <a:prstGeom prst="rect">
            <a:avLst/>
          </a:prstGeom>
          <a:solidFill>
            <a:srgbClr val="6C5578"/>
          </a:solidFill>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s-MX" sz="2400" b="1" dirty="0">
                <a:effectLst>
                  <a:glow rad="101600">
                    <a:schemeClr val="accent1">
                      <a:satMod val="175000"/>
                      <a:alpha val="40000"/>
                    </a:schemeClr>
                  </a:glow>
                  <a:outerShdw blurRad="38100" dist="38100" dir="2700000" algn="tl">
                    <a:srgbClr val="000000">
                      <a:alpha val="43137"/>
                    </a:srgbClr>
                  </a:outerShdw>
                </a:effectLst>
                <a:latin typeface="Arial Narrow" pitchFamily="34" charset="0"/>
              </a:rPr>
              <a:t>Declaración Universal de Derechos Humanos</a:t>
            </a:r>
            <a:endParaRPr lang="es-MX" sz="2400" dirty="0">
              <a:solidFill>
                <a:srgbClr val="FFFF00"/>
              </a:solidFill>
              <a:effectLst>
                <a:glow rad="101600">
                  <a:schemeClr val="accent1">
                    <a:satMod val="175000"/>
                    <a:alpha val="40000"/>
                  </a:schemeClr>
                </a:glow>
                <a:outerShdw blurRad="38100" dist="38100" dir="2700000" algn="tl">
                  <a:srgbClr val="000000">
                    <a:alpha val="43137"/>
                  </a:srgbClr>
                </a:outerShdw>
              </a:effectLst>
              <a:latin typeface="Arial Narrow" pitchFamily="34" charset="0"/>
            </a:endParaRPr>
          </a:p>
        </p:txBody>
      </p:sp>
      <p:sp>
        <p:nvSpPr>
          <p:cNvPr id="6" name="5 Rectángulo"/>
          <p:cNvSpPr/>
          <p:nvPr/>
        </p:nvSpPr>
        <p:spPr>
          <a:xfrm>
            <a:off x="1733140" y="4077072"/>
            <a:ext cx="5328591" cy="830997"/>
          </a:xfrm>
          <a:prstGeom prst="rect">
            <a:avLst/>
          </a:prstGeom>
          <a:solidFill>
            <a:srgbClr val="6C5578"/>
          </a:solidFill>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s-MX" sz="2400" b="1" dirty="0">
                <a:effectLst>
                  <a:glow rad="101600">
                    <a:schemeClr val="accent1">
                      <a:satMod val="175000"/>
                      <a:alpha val="40000"/>
                    </a:schemeClr>
                  </a:glow>
                  <a:outerShdw blurRad="38100" dist="38100" dir="2700000" algn="tl">
                    <a:srgbClr val="000000">
                      <a:alpha val="43137"/>
                    </a:srgbClr>
                  </a:outerShdw>
                </a:effectLst>
                <a:latin typeface="Arial Narrow" pitchFamily="34" charset="0"/>
              </a:rPr>
              <a:t>Pacto Internacional de Derechos Civiles y Políticos</a:t>
            </a:r>
            <a:endParaRPr lang="es-MX" sz="2400" dirty="0">
              <a:solidFill>
                <a:srgbClr val="FFFF00"/>
              </a:solidFill>
              <a:effectLst>
                <a:glow rad="101600">
                  <a:schemeClr val="accent1">
                    <a:satMod val="175000"/>
                    <a:alpha val="40000"/>
                  </a:schemeClr>
                </a:glow>
                <a:outerShdw blurRad="38100" dist="38100" dir="2700000" algn="tl">
                  <a:srgbClr val="000000">
                    <a:alpha val="43137"/>
                  </a:srgbClr>
                </a:outerShdw>
              </a:effectLst>
              <a:latin typeface="Arial Narrow" pitchFamily="34" charset="0"/>
            </a:endParaRPr>
          </a:p>
        </p:txBody>
      </p:sp>
      <p:sp>
        <p:nvSpPr>
          <p:cNvPr id="7" name="6 Rectángulo"/>
          <p:cNvSpPr/>
          <p:nvPr/>
        </p:nvSpPr>
        <p:spPr>
          <a:xfrm>
            <a:off x="1753221" y="5301208"/>
            <a:ext cx="5328591" cy="830997"/>
          </a:xfrm>
          <a:prstGeom prst="rect">
            <a:avLst/>
          </a:prstGeom>
          <a:solidFill>
            <a:srgbClr val="6C5578"/>
          </a:solidFill>
          <a:effectLst>
            <a:outerShdw blurRad="76200" dir="13500000" sy="23000" kx="1200000" algn="br" rotWithShape="0">
              <a:prstClr val="black">
                <a:alpha val="2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s-MX" sz="2400" b="1" dirty="0">
                <a:effectLst>
                  <a:glow rad="101600">
                    <a:schemeClr val="accent1">
                      <a:satMod val="175000"/>
                      <a:alpha val="40000"/>
                    </a:schemeClr>
                  </a:glow>
                  <a:outerShdw blurRad="38100" dist="38100" dir="2700000" algn="tl">
                    <a:srgbClr val="000000">
                      <a:alpha val="43137"/>
                    </a:srgbClr>
                  </a:outerShdw>
                </a:effectLst>
                <a:latin typeface="Arial Narrow" pitchFamily="34" charset="0"/>
              </a:rPr>
              <a:t>Convención Americana sobre Derechos Humanos </a:t>
            </a:r>
            <a:endParaRPr lang="es-MX" sz="2400" dirty="0">
              <a:solidFill>
                <a:srgbClr val="FFFF00"/>
              </a:solidFill>
              <a:effectLst>
                <a:glow rad="101600">
                  <a:schemeClr val="accent1">
                    <a:satMod val="175000"/>
                    <a:alpha val="40000"/>
                  </a:schemeClr>
                </a:glow>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17542899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72779" y="359840"/>
            <a:ext cx="6840000" cy="910800"/>
          </a:xfrm>
        </p:spPr>
        <p:txBody>
          <a:bodyPr/>
          <a:lstStyle/>
          <a:p>
            <a:r>
              <a:rPr lang="es-MX" dirty="0"/>
              <a:t>Servidores públicos</a:t>
            </a:r>
          </a:p>
        </p:txBody>
      </p:sp>
      <p:graphicFrame>
        <p:nvGraphicFramePr>
          <p:cNvPr id="2" name="1 Diagrama"/>
          <p:cNvGraphicFramePr/>
          <p:nvPr>
            <p:extLst>
              <p:ext uri="{D42A27DB-BD31-4B8C-83A1-F6EECF244321}">
                <p14:modId xmlns:p14="http://schemas.microsoft.com/office/powerpoint/2010/main" val="3577123683"/>
              </p:ext>
            </p:extLst>
          </p:nvPr>
        </p:nvGraphicFramePr>
        <p:xfrm>
          <a:off x="0" y="1397000"/>
          <a:ext cx="914400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43994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71800" y="2204864"/>
            <a:ext cx="3673121" cy="923330"/>
          </a:xfrm>
          <a:prstGeom prst="rect">
            <a:avLst/>
          </a:prstGeom>
          <a:noFill/>
        </p:spPr>
        <p:txBody>
          <a:bodyPr wrap="none" rtlCol="0">
            <a:spAutoFit/>
          </a:bodyPr>
          <a:lstStyle/>
          <a:p>
            <a:r>
              <a:rPr lang="es-MX" sz="5400" dirty="0">
                <a:latin typeface="Arial Black" panose="020B0A04020102020204" pitchFamily="34" charset="0"/>
              </a:rPr>
              <a:t>GRACIAS</a:t>
            </a:r>
          </a:p>
        </p:txBody>
      </p:sp>
      <p:sp>
        <p:nvSpPr>
          <p:cNvPr id="5" name="CuadroTexto 4"/>
          <p:cNvSpPr txBox="1"/>
          <p:nvPr/>
        </p:nvSpPr>
        <p:spPr>
          <a:xfrm>
            <a:off x="1862212" y="3501008"/>
            <a:ext cx="5492296" cy="2246769"/>
          </a:xfrm>
          <a:prstGeom prst="rect">
            <a:avLst/>
          </a:prstGeom>
          <a:noFill/>
        </p:spPr>
        <p:txBody>
          <a:bodyPr wrap="square" rtlCol="0">
            <a:spAutoFit/>
          </a:bodyPr>
          <a:lstStyle/>
          <a:p>
            <a:pPr algn="ctr"/>
            <a:r>
              <a:rPr lang="es-MX" sz="2800" dirty="0">
                <a:latin typeface="Arial Rounded MT Bold" panose="020F0704030504030204" pitchFamily="34" charset="0"/>
              </a:rPr>
              <a:t>Omar Cortés Rojas</a:t>
            </a:r>
          </a:p>
          <a:p>
            <a:pPr algn="ctr"/>
            <a:endParaRPr lang="es-MX" sz="2800" dirty="0">
              <a:latin typeface="Arial Rounded MT Bold" panose="020F0704030504030204" pitchFamily="34" charset="0"/>
            </a:endParaRPr>
          </a:p>
          <a:p>
            <a:pPr algn="ctr"/>
            <a:r>
              <a:rPr lang="es-MX" sz="2800" dirty="0">
                <a:latin typeface="Arial Rounded MT Bold" panose="020F0704030504030204" pitchFamily="34" charset="0"/>
              </a:rPr>
              <a:t>omar.cortes@inai.org.mx</a:t>
            </a:r>
          </a:p>
          <a:p>
            <a:endParaRPr lang="es-MX" sz="2800" dirty="0">
              <a:latin typeface="Arial Rounded MT Bold" panose="020F0704030504030204" pitchFamily="34" charset="0"/>
            </a:endParaRPr>
          </a:p>
          <a:p>
            <a:r>
              <a:rPr lang="es-MX" sz="2800" dirty="0">
                <a:latin typeface="Arial Rounded MT Bold" panose="020F0704030504030204" pitchFamily="34" charset="0"/>
              </a:rPr>
              <a:t>                   </a:t>
            </a:r>
          </a:p>
        </p:txBody>
      </p:sp>
    </p:spTree>
    <p:extLst>
      <p:ext uri="{BB962C8B-B14F-4D97-AF65-F5344CB8AC3E}">
        <p14:creationId xmlns:p14="http://schemas.microsoft.com/office/powerpoint/2010/main" val="3414813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MX" b="1">
                <a:solidFill>
                  <a:schemeClr val="bg1">
                    <a:lumMod val="50000"/>
                  </a:schemeClr>
                </a:solidFill>
                <a:effectLst>
                  <a:outerShdw blurRad="38100" dist="38100" dir="2700000" algn="tl">
                    <a:srgbClr val="000000">
                      <a:alpha val="43137"/>
                    </a:srgbClr>
                  </a:outerShdw>
                </a:effectLst>
                <a:latin typeface="Arial Narrow" pitchFamily="34" charset="0"/>
              </a:rPr>
              <a:t>Contenido común de los tratados internacionales</a:t>
            </a:r>
            <a:endParaRPr lang="es-MX" b="1" dirty="0">
              <a:solidFill>
                <a:schemeClr val="bg1">
                  <a:lumMod val="50000"/>
                </a:schemeClr>
              </a:solidFill>
              <a:effectLst>
                <a:outerShdw blurRad="38100" dist="38100" dir="2700000" algn="tl">
                  <a:srgbClr val="000000">
                    <a:alpha val="43137"/>
                  </a:srgbClr>
                </a:outerShdw>
              </a:effectLst>
              <a:latin typeface="Arial Narrow" pitchFamily="34" charset="0"/>
            </a:endParaRPr>
          </a:p>
        </p:txBody>
      </p:sp>
      <p:sp>
        <p:nvSpPr>
          <p:cNvPr id="3" name="2 Marcador de contenido"/>
          <p:cNvSpPr>
            <a:spLocks noGrp="1"/>
          </p:cNvSpPr>
          <p:nvPr>
            <p:ph idx="1"/>
          </p:nvPr>
        </p:nvSpPr>
        <p:spPr/>
        <p:txBody>
          <a:bodyPr/>
          <a:lstStyle/>
          <a:p>
            <a:pPr algn="just"/>
            <a:r>
              <a:rPr lang="es-ES" altLang="es-MX" sz="2400" b="1" dirty="0">
                <a:latin typeface="Arial Narrow" pitchFamily="34" charset="0"/>
              </a:rPr>
              <a:t>Toda persona tiene derecho a la libertad de pensamiento y de expresión. </a:t>
            </a:r>
            <a:r>
              <a:rPr lang="es-ES" altLang="es-MX" sz="2400" b="1" i="1" dirty="0">
                <a:latin typeface="Arial Narrow" pitchFamily="34" charset="0"/>
              </a:rPr>
              <a:t>Este derecho comprende la libertad de buscar, recibir y difundir informaciones e ideas de toda índole.</a:t>
            </a:r>
          </a:p>
          <a:p>
            <a:pPr marL="0" indent="0" algn="just">
              <a:buNone/>
            </a:pPr>
            <a:endParaRPr lang="es-ES" altLang="es-MX" sz="2400" b="1" i="1" dirty="0">
              <a:latin typeface="Arial Narrow" pitchFamily="34" charset="0"/>
            </a:endParaRPr>
          </a:p>
          <a:p>
            <a:pPr algn="just"/>
            <a:r>
              <a:rPr lang="es-ES" altLang="es-MX" sz="2400" b="1" dirty="0">
                <a:latin typeface="Arial Narrow" pitchFamily="34" charset="0"/>
              </a:rPr>
              <a:t>El ejercicio del derecho sólo puede limitarse por disposición </a:t>
            </a:r>
            <a:r>
              <a:rPr lang="es-ES" altLang="es-MX" sz="2400" b="1" i="1" u="sng" dirty="0">
                <a:latin typeface="Arial Narrow" pitchFamily="34" charset="0"/>
              </a:rPr>
              <a:t>expresa</a:t>
            </a:r>
            <a:r>
              <a:rPr lang="es-ES" altLang="es-MX" sz="2400" b="1" u="sng" dirty="0">
                <a:latin typeface="Arial Narrow" pitchFamily="34" charset="0"/>
              </a:rPr>
              <a:t> de una </a:t>
            </a:r>
            <a:r>
              <a:rPr lang="es-ES" altLang="es-MX" sz="2400" b="1" i="1" u="sng" dirty="0">
                <a:latin typeface="Arial Narrow" pitchFamily="34" charset="0"/>
              </a:rPr>
              <a:t>ley</a:t>
            </a:r>
            <a:r>
              <a:rPr lang="es-ES" altLang="es-MX" sz="2400" b="1" u="sng" dirty="0">
                <a:latin typeface="Arial Narrow" pitchFamily="34" charset="0"/>
              </a:rPr>
              <a:t> </a:t>
            </a:r>
            <a:r>
              <a:rPr lang="es-ES" altLang="es-MX" sz="2400" b="1" dirty="0">
                <a:latin typeface="Arial Narrow" pitchFamily="34" charset="0"/>
              </a:rPr>
              <a:t>y para garantizar:</a:t>
            </a:r>
            <a:br>
              <a:rPr lang="es-ES" altLang="es-MX" sz="2400" b="1" dirty="0">
                <a:latin typeface="Arial Narrow" pitchFamily="34" charset="0"/>
              </a:rPr>
            </a:br>
            <a:endParaRPr lang="es-ES" altLang="es-MX" sz="2400" b="1" dirty="0">
              <a:latin typeface="Arial Narrow" pitchFamily="34" charset="0"/>
            </a:endParaRPr>
          </a:p>
          <a:p>
            <a:pPr marL="560388" indent="0" algn="just">
              <a:buNone/>
            </a:pPr>
            <a:r>
              <a:rPr lang="es-ES" altLang="es-MX" sz="2400" b="1" dirty="0">
                <a:latin typeface="Arial Narrow" pitchFamily="34" charset="0"/>
              </a:rPr>
              <a:t>	a) el </a:t>
            </a:r>
            <a:r>
              <a:rPr lang="es-ES" altLang="es-MX" sz="2400" b="1" i="1" dirty="0">
                <a:latin typeface="Arial Narrow" pitchFamily="34" charset="0"/>
              </a:rPr>
              <a:t>respeto a los derechos o a la reputación de los demás</a:t>
            </a:r>
            <a:r>
              <a:rPr lang="es-ES" altLang="es-MX" sz="2400" b="1" dirty="0">
                <a:latin typeface="Arial Narrow" pitchFamily="34" charset="0"/>
              </a:rPr>
              <a:t>, 	o</a:t>
            </a:r>
          </a:p>
          <a:p>
            <a:pPr marL="560388" indent="0" algn="just">
              <a:buNone/>
            </a:pPr>
            <a:r>
              <a:rPr lang="es-ES" altLang="es-MX" sz="2400" b="1" dirty="0">
                <a:latin typeface="Arial Narrow" pitchFamily="34" charset="0"/>
              </a:rPr>
              <a:t>	b) la protección de la seguridad nacional, el orden público 	o la salud o la moral públicas.</a:t>
            </a:r>
          </a:p>
          <a:p>
            <a:endParaRPr lang="es-MX" dirty="0"/>
          </a:p>
        </p:txBody>
      </p:sp>
    </p:spTree>
    <p:extLst>
      <p:ext uri="{BB962C8B-B14F-4D97-AF65-F5344CB8AC3E}">
        <p14:creationId xmlns:p14="http://schemas.microsoft.com/office/powerpoint/2010/main" val="411952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Marcador de contenido"/>
          <p:cNvSpPr>
            <a:spLocks noGrp="1"/>
          </p:cNvSpPr>
          <p:nvPr>
            <p:ph idx="1"/>
          </p:nvPr>
        </p:nvSpPr>
        <p:spPr>
          <a:xfrm>
            <a:off x="251520" y="1628800"/>
            <a:ext cx="8136904" cy="1657312"/>
          </a:xfrm>
          <a:prstGeom prst="roundRect">
            <a:avLst/>
          </a:prstGeom>
          <a:solidFill>
            <a:schemeClr val="accent4">
              <a:lumMod val="50000"/>
            </a:schemeClr>
          </a:solidFill>
        </p:spPr>
        <p:style>
          <a:lnRef idx="0">
            <a:schemeClr val="accent4"/>
          </a:lnRef>
          <a:fillRef idx="3">
            <a:schemeClr val="accent4"/>
          </a:fillRef>
          <a:effectRef idx="3">
            <a:schemeClr val="accent4"/>
          </a:effectRef>
          <a:fontRef idx="minor">
            <a:schemeClr val="lt1"/>
          </a:fontRef>
        </p:style>
        <p:txBody>
          <a:bodyPr>
            <a:normAutofit fontScale="92500" lnSpcReduction="10000"/>
          </a:bodyPr>
          <a:lstStyle/>
          <a:p>
            <a:pPr algn="ctr">
              <a:buFont typeface="Times" pitchFamily="18" charset="0"/>
              <a:buNone/>
            </a:pPr>
            <a:r>
              <a:rPr lang="es-ES" dirty="0">
                <a:effectLst>
                  <a:outerShdw blurRad="38100" dist="38100" dir="2700000" algn="tl">
                    <a:srgbClr val="000000">
                      <a:alpha val="43137"/>
                    </a:srgbClr>
                  </a:outerShdw>
                </a:effectLst>
              </a:rPr>
              <a:t>	</a:t>
            </a:r>
            <a:r>
              <a:rPr lang="es-ES" sz="2400" dirty="0">
                <a:effectLst>
                  <a:outerShdw blurRad="38100" dist="38100" dir="2700000" algn="tl">
                    <a:srgbClr val="000000">
                      <a:alpha val="43137"/>
                    </a:srgbClr>
                  </a:outerShdw>
                </a:effectLst>
              </a:rPr>
              <a:t>Existen </a:t>
            </a:r>
            <a:r>
              <a:rPr lang="es-ES" sz="2400" b="1" dirty="0">
                <a:effectLst>
                  <a:outerShdw blurRad="38100" dist="38100" dir="2700000" algn="tl">
                    <a:srgbClr val="000000">
                      <a:alpha val="43137"/>
                    </a:srgbClr>
                  </a:outerShdw>
                </a:effectLst>
              </a:rPr>
              <a:t>LIMITACIONES</a:t>
            </a:r>
            <a:r>
              <a:rPr lang="es-ES" sz="2400" dirty="0">
                <a:effectLst>
                  <a:outerShdw blurRad="38100" dist="38100" dir="2700000" algn="tl">
                    <a:srgbClr val="000000">
                      <a:alpha val="43137"/>
                    </a:srgbClr>
                  </a:outerShdw>
                </a:effectLst>
              </a:rPr>
              <a:t> que se prevén desde la propia Constitución y que deben estar de acuerdo con los tratados internacionales, en caso contrario prevalecerá lo que más beneficie a la persona </a:t>
            </a:r>
            <a:r>
              <a:rPr lang="es-ES" sz="2400" i="1" dirty="0">
                <a:effectLst>
                  <a:outerShdw blurRad="38100" dist="38100" dir="2700000" algn="tl">
                    <a:srgbClr val="000000">
                      <a:alpha val="43137"/>
                    </a:srgbClr>
                  </a:outerShdw>
                </a:effectLst>
              </a:rPr>
              <a:t>(principio pro persona)</a:t>
            </a:r>
            <a:r>
              <a:rPr lang="es-ES" sz="2400" dirty="0">
                <a:effectLst>
                  <a:outerShdw blurRad="38100" dist="38100" dir="2700000" algn="tl">
                    <a:srgbClr val="000000">
                      <a:alpha val="43137"/>
                    </a:srgbClr>
                  </a:outerShdw>
                </a:effectLst>
              </a:rPr>
              <a:t>. </a:t>
            </a:r>
          </a:p>
        </p:txBody>
      </p:sp>
      <p:sp>
        <p:nvSpPr>
          <p:cNvPr id="5" name="2 Marcador de contenido"/>
          <p:cNvSpPr txBox="1">
            <a:spLocks/>
          </p:cNvSpPr>
          <p:nvPr/>
        </p:nvSpPr>
        <p:spPr>
          <a:xfrm>
            <a:off x="323528" y="4000504"/>
            <a:ext cx="3729038" cy="1985970"/>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ormAutofit/>
          </a:bodyPr>
          <a:lstStyle/>
          <a:p>
            <a:pPr marL="361950" marR="0" lvl="0" algn="ctr" defTabSz="914400" rtl="0" eaLnBrk="1" fontAlgn="auto" latinLnBrk="0" hangingPunct="1">
              <a:lnSpc>
                <a:spcPct val="100000"/>
              </a:lnSpc>
              <a:spcBef>
                <a:spcPct val="20000"/>
              </a:spcBef>
              <a:spcAft>
                <a:spcPts val="0"/>
              </a:spcAft>
              <a:buClrTx/>
              <a:buSzTx/>
              <a:buFont typeface="Times" pitchFamily="18" charset="0"/>
              <a:buNone/>
              <a:tabLst/>
              <a:defRPr/>
            </a:pPr>
            <a:r>
              <a:rPr kumimoji="0" lang="es-ES" sz="2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La vida privada y datos personales, así como la entregada por los particulares como confidencial.</a:t>
            </a:r>
          </a:p>
        </p:txBody>
      </p:sp>
      <p:sp>
        <p:nvSpPr>
          <p:cNvPr id="6" name="2 Marcador de contenido"/>
          <p:cNvSpPr txBox="1">
            <a:spLocks/>
          </p:cNvSpPr>
          <p:nvPr/>
        </p:nvSpPr>
        <p:spPr>
          <a:xfrm>
            <a:off x="5031978" y="4000504"/>
            <a:ext cx="3500462" cy="2000264"/>
          </a:xfrm>
          <a:prstGeom prst="roundRect">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t">
            <a:normAutofit/>
          </a:bodyPr>
          <a:lstStyle/>
          <a:p>
            <a:pPr marR="0" lvl="0" defTabSz="914400" rtl="0" eaLnBrk="1" fontAlgn="auto" latinLnBrk="0" hangingPunct="1">
              <a:lnSpc>
                <a:spcPct val="100000"/>
              </a:lnSpc>
              <a:spcBef>
                <a:spcPct val="20000"/>
              </a:spcBef>
              <a:spcAft>
                <a:spcPts val="0"/>
              </a:spcAft>
              <a:buClrTx/>
              <a:buSzTx/>
              <a:buFont typeface="Times" pitchFamily="18" charset="0"/>
              <a:buNone/>
              <a:tabLst/>
              <a:defRPr/>
            </a:pPr>
            <a:r>
              <a:rPr kumimoji="0" lang="es-ES" sz="2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t>Reservas legales temporales y excepcionales motivadas en el interés público.</a:t>
            </a:r>
          </a:p>
        </p:txBody>
      </p:sp>
      <p:pic>
        <p:nvPicPr>
          <p:cNvPr id="7" name="Picture 2" descr="E:\IMAGENES\people-icon.png"/>
          <p:cNvPicPr>
            <a:picLocks noChangeAspect="1" noChangeArrowheads="1"/>
          </p:cNvPicPr>
          <p:nvPr/>
        </p:nvPicPr>
        <p:blipFill>
          <a:blip r:embed="rId2" cstate="print"/>
          <a:srcRect l="12905"/>
          <a:stretch>
            <a:fillRect/>
          </a:stretch>
        </p:blipFill>
        <p:spPr bwMode="auto">
          <a:xfrm>
            <a:off x="0" y="4940910"/>
            <a:ext cx="1691680" cy="1515966"/>
          </a:xfrm>
          <a:prstGeom prst="rect">
            <a:avLst/>
          </a:prstGeom>
          <a:noFill/>
        </p:spPr>
      </p:pic>
      <p:sp>
        <p:nvSpPr>
          <p:cNvPr id="11" name="10 Abrir llave"/>
          <p:cNvSpPr/>
          <p:nvPr/>
        </p:nvSpPr>
        <p:spPr>
          <a:xfrm rot="5400000">
            <a:off x="3959837" y="1089405"/>
            <a:ext cx="571504" cy="5107817"/>
          </a:xfrm>
          <a:prstGeom prst="leftBrace">
            <a:avLst/>
          </a:prstGeom>
          <a:ln>
            <a:solidFill>
              <a:schemeClr val="accent4">
                <a:lumMod val="50000"/>
              </a:schemeClr>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s-MX" dirty="0"/>
          </a:p>
        </p:txBody>
      </p:sp>
      <p:pic>
        <p:nvPicPr>
          <p:cNvPr id="40962" name="Picture 2" descr="C:\Users\sarai.cruz\Desktop\usb\IMAGENES\SECRETO.jpg"/>
          <p:cNvPicPr>
            <a:picLocks noChangeAspect="1" noChangeArrowheads="1"/>
          </p:cNvPicPr>
          <p:nvPr/>
        </p:nvPicPr>
        <p:blipFill>
          <a:blip r:embed="rId3" cstate="print"/>
          <a:srcRect/>
          <a:stretch>
            <a:fillRect/>
          </a:stretch>
        </p:blipFill>
        <p:spPr bwMode="auto">
          <a:xfrm>
            <a:off x="6858016" y="5181878"/>
            <a:ext cx="2071702" cy="1390394"/>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CuadroTexto"/>
          <p:cNvSpPr txBox="1"/>
          <p:nvPr/>
        </p:nvSpPr>
        <p:spPr>
          <a:xfrm>
            <a:off x="251520" y="476672"/>
            <a:ext cx="6912768" cy="646331"/>
          </a:xfrm>
          <a:prstGeom prst="rect">
            <a:avLst/>
          </a:prstGeom>
          <a:noFill/>
        </p:spPr>
        <p:txBody>
          <a:bodyPr wrap="square" rtlCol="0">
            <a:spAutoFit/>
          </a:bodyPr>
          <a:lstStyle/>
          <a:p>
            <a:pPr algn="ctr"/>
            <a:r>
              <a:rPr lang="es-MX" sz="3600" b="1" dirty="0">
                <a:solidFill>
                  <a:schemeClr val="bg1">
                    <a:lumMod val="50000"/>
                  </a:schemeClr>
                </a:solidFill>
                <a:effectLst>
                  <a:outerShdw blurRad="38100" dist="38100" dir="2700000" algn="tl">
                    <a:srgbClr val="000000">
                      <a:alpha val="43137"/>
                    </a:srgbClr>
                  </a:outerShdw>
                </a:effectLst>
                <a:latin typeface="Arial Narrow" pitchFamily="34" charset="0"/>
              </a:rPr>
              <a:t>Clasificación de la información</a:t>
            </a:r>
            <a:endParaRPr lang="es-MX" sz="3600" dirty="0"/>
          </a:p>
        </p:txBody>
      </p:sp>
    </p:spTree>
    <p:extLst>
      <p:ext uri="{BB962C8B-B14F-4D97-AF65-F5344CB8AC3E}">
        <p14:creationId xmlns:p14="http://schemas.microsoft.com/office/powerpoint/2010/main" val="3527573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61ACB2C5A07D949B0332C910E589859" ma:contentTypeVersion="6" ma:contentTypeDescription="Crear nuevo documento." ma:contentTypeScope="" ma:versionID="b2332b9cd850fe35695ff15960d4ef1c">
  <xsd:schema xmlns:xsd="http://www.w3.org/2001/XMLSchema" xmlns:xs="http://www.w3.org/2001/XMLSchema" xmlns:p="http://schemas.microsoft.com/office/2006/metadata/properties" xmlns:ns2="d52de530-e09c-4214-8367-9dcf1a852bc6" targetNamespace="http://schemas.microsoft.com/office/2006/metadata/properties" ma:root="true" ma:fieldsID="5fba3abb3a635aa6c33819a4e1cf0f8a" ns2:_="">
    <xsd:import namespace="d52de530-e09c-4214-8367-9dcf1a852bc6"/>
    <xsd:element name="properties">
      <xsd:complexType>
        <xsd:sequence>
          <xsd:element name="documentManagement">
            <xsd:complexType>
              <xsd:all>
                <xsd:element ref="ns2:Seccion"/>
                <xsd:element ref="ns2:Nombre_x0020_completo" minOccurs="0"/>
                <xsd:element ref="ns2:Fecha" minOccurs="0"/>
                <xsd:element ref="ns2:Orden_x0020_Seccion" minOccurs="0"/>
                <xsd:element ref="ns2:Orden_x0020_Do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de530-e09c-4214-8367-9dcf1a852bc6" elementFormDefault="qualified">
    <xsd:import namespace="http://schemas.microsoft.com/office/2006/documentManagement/types"/>
    <xsd:import namespace="http://schemas.microsoft.com/office/infopath/2007/PartnerControls"/>
    <xsd:element name="Seccion" ma:index="1" ma:displayName="Seccion" ma:internalName="Seccion">
      <xsd:simpleType>
        <xsd:restriction base="dms:Note"/>
      </xsd:simpleType>
    </xsd:element>
    <xsd:element name="Nombre_x0020_completo" ma:index="2" nillable="true" ma:displayName="Nombre completo" ma:internalName="Nombre_x0020_completo">
      <xsd:simpleType>
        <xsd:restriction base="dms:Note"/>
      </xsd:simpleType>
    </xsd:element>
    <xsd:element name="Fecha" ma:index="3" nillable="true" ma:displayName="Fecha" ma:default="[today]" ma:format="DateOnly" ma:internalName="Fecha">
      <xsd:simpleType>
        <xsd:restriction base="dms:DateTime"/>
      </xsd:simpleType>
    </xsd:element>
    <xsd:element name="Orden_x0020_Seccion" ma:index="4" nillable="true" ma:displayName="Orden Seccion" ma:decimals="0" ma:internalName="Orden_x0020_Seccion">
      <xsd:simpleType>
        <xsd:restriction base="dms:Number"/>
      </xsd:simpleType>
    </xsd:element>
    <xsd:element name="Orden_x0020_Dos" ma:index="5" nillable="true" ma:displayName="Orden Dos" ma:decimals="0" ma:internalName="Orden_x0020_Dos">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Tipo de contenido"/>
        <xsd:element ref="dc:title" minOccurs="0" maxOccurs="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n_x0020_Seccion xmlns="d52de530-e09c-4214-8367-9dcf1a852bc6">7</Orden_x0020_Seccion>
    <Seccion xmlns="d52de530-e09c-4214-8367-9dcf1a852bc6">Presentaciones utilizadas en los cursos presenciales dirigidos a sujetos obligados</Seccion>
    <Orden_x0020_Dos xmlns="d52de530-e09c-4214-8367-9dcf1a852bc6">18</Orden_x0020_Dos>
    <Nombre_x0020_completo xmlns="d52de530-e09c-4214-8367-9dcf1a852bc6">Presentación del curso de Clasificación de la Información</Nombre_x0020_completo>
    <Fecha xmlns="d52de530-e09c-4214-8367-9dcf1a852bc6">2019-06-03T05:00:00+00:00</Fecha>
  </documentManagement>
</p:properties>
</file>

<file path=customXml/itemProps1.xml><?xml version="1.0" encoding="utf-8"?>
<ds:datastoreItem xmlns:ds="http://schemas.openxmlformats.org/officeDocument/2006/customXml" ds:itemID="{AC21B3E3-9EE1-4F99-8191-C47AEBA4AD1C}"/>
</file>

<file path=customXml/itemProps2.xml><?xml version="1.0" encoding="utf-8"?>
<ds:datastoreItem xmlns:ds="http://schemas.openxmlformats.org/officeDocument/2006/customXml" ds:itemID="{A3A3DCCE-DFB7-4939-8B5F-041C4B0BFD68}"/>
</file>

<file path=customXml/itemProps3.xml><?xml version="1.0" encoding="utf-8"?>
<ds:datastoreItem xmlns:ds="http://schemas.openxmlformats.org/officeDocument/2006/customXml" ds:itemID="{61E52EAD-1692-41D0-AB9A-3B38D6E36CEB}"/>
</file>

<file path=docProps/app.xml><?xml version="1.0" encoding="utf-8"?>
<Properties xmlns="http://schemas.openxmlformats.org/officeDocument/2006/extended-properties" xmlns:vt="http://schemas.openxmlformats.org/officeDocument/2006/docPropsVTypes">
  <TotalTime>5186</TotalTime>
  <Words>5142</Words>
  <Application>Microsoft Office PowerPoint</Application>
  <PresentationFormat>Presentación en pantalla (4:3)</PresentationFormat>
  <Paragraphs>414</Paragraphs>
  <Slides>71</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71</vt:i4>
      </vt:variant>
    </vt:vector>
  </HeadingPairs>
  <TitlesOfParts>
    <vt:vector size="80" baseType="lpstr">
      <vt:lpstr>Aharoni</vt:lpstr>
      <vt:lpstr>Arial</vt:lpstr>
      <vt:lpstr>Arial Black</vt:lpstr>
      <vt:lpstr>Arial Narrow</vt:lpstr>
      <vt:lpstr>Arial Rounded MT Bold</vt:lpstr>
      <vt:lpstr>Calibri</vt:lpstr>
      <vt:lpstr>Times</vt:lpstr>
      <vt:lpstr>Wingdings</vt:lpstr>
      <vt:lpstr>1_Tema de Office</vt:lpstr>
      <vt:lpstr>CLASIFICACIÓN DE LA INFORMACIÓN Y PRUEBA DE DAÑO  </vt:lpstr>
      <vt:lpstr>Constitución Política de los Estados Unidos Mexicanos</vt:lpstr>
      <vt:lpstr>Principios constitucionales</vt:lpstr>
      <vt:lpstr>Principios constitucionales</vt:lpstr>
      <vt:lpstr>Bases Constitucionales</vt:lpstr>
      <vt:lpstr>Principios constitucionales</vt:lpstr>
      <vt:lpstr>Tratados Internacionales de Derechos Humanos suscritos por México</vt:lpstr>
      <vt:lpstr>Contenido común de los tratados internacionales</vt:lpstr>
      <vt:lpstr>Presentación de PowerPoint</vt:lpstr>
      <vt:lpstr>Presentación de PowerPoint</vt:lpstr>
      <vt:lpstr>Comparativo</vt:lpstr>
      <vt:lpstr>Presentación de PowerPoint</vt:lpstr>
      <vt:lpstr>Clasificación de la información</vt:lpstr>
      <vt:lpstr>Ampliación plazo de reserva</vt:lpstr>
      <vt:lpstr>Procedimiento de ampliación plazo de  reserva por más de 5 años adicionales</vt:lpstr>
      <vt:lpstr> De la prevalencia de las leyes en materia del derecho de acceso a la información</vt:lpstr>
      <vt:lpstr>Clasificación de la información</vt:lpstr>
      <vt:lpstr>Presentación de PowerPoint</vt:lpstr>
      <vt:lpstr>Índice de expedientes clasificados como reservados</vt:lpstr>
      <vt:lpstr>Procedimiento aprobación índice expedientes clasificados</vt:lpstr>
      <vt:lpstr>Desclasificación de la información</vt:lpstr>
      <vt:lpstr>Desclasificación de la información</vt:lpstr>
      <vt:lpstr>Presentación de PowerPoint</vt:lpstr>
      <vt:lpstr>Limitaciones al derecho de acceso a la información</vt:lpstr>
      <vt:lpstr>Información reservada y confidencial</vt:lpstr>
      <vt:lpstr>Presentación de PowerPoint</vt:lpstr>
      <vt:lpstr>Información Confidencial</vt:lpstr>
      <vt:lpstr>Información Confidencial</vt:lpstr>
      <vt:lpstr>Secreto fiduciario o bancario</vt:lpstr>
      <vt:lpstr>Secreto fiduciario o bancario</vt:lpstr>
      <vt:lpstr>Secreto comercial o industrial</vt:lpstr>
      <vt:lpstr>Secreto fiscal</vt:lpstr>
      <vt:lpstr>Secreto bursátil</vt:lpstr>
      <vt:lpstr>Secreto postal</vt:lpstr>
      <vt:lpstr>Presentación de PowerPoint</vt:lpstr>
      <vt:lpstr>Clasificación de la Información.</vt:lpstr>
      <vt:lpstr>Artículo 113, fracción I Seguridad Nacional</vt:lpstr>
      <vt:lpstr>Artículo 113, fracción I Seguridad Pública</vt:lpstr>
      <vt:lpstr>Artículo 113, fracción I Defensa Nacional</vt:lpstr>
      <vt:lpstr>Artículo 113, fracción II Información que pueda menoscabar la conducción de las negociaciones y relaciones internacionales.</vt:lpstr>
      <vt:lpstr>Artículo 113, fracción III Información aquella que haya sido entregado al Estado mexicano  expresamente con ese carácter o el de confidencial por otro  u otros sujetos de derecho internacional.   </vt:lpstr>
      <vt:lpstr>Artículo 113, fracción IV </vt:lpstr>
      <vt:lpstr>Artículo 113, fracción V </vt:lpstr>
      <vt:lpstr>Artículo 113, fracción VI </vt:lpstr>
      <vt:lpstr>Artículo 113, fracción VI </vt:lpstr>
      <vt:lpstr>Artículo 113, fracción VII Obstruya la prevención y persecución de delitos </vt:lpstr>
      <vt:lpstr>Artículo 113, fracción VIII </vt:lpstr>
      <vt:lpstr>Artículo 113, fracción IX </vt:lpstr>
      <vt:lpstr>Artículo 113, fracción X </vt:lpstr>
      <vt:lpstr>Artículo 113, fracción XI </vt:lpstr>
      <vt:lpstr>Artículo 113, fracción XII </vt:lpstr>
      <vt:lpstr>Artículo 113, fracción XIII </vt:lpstr>
      <vt:lpstr>Presentación de PowerPoint</vt:lpstr>
      <vt:lpstr> Excepciones de reserva.</vt:lpstr>
      <vt:lpstr>Prueba de daño</vt:lpstr>
      <vt:lpstr>Prueba de daño</vt:lpstr>
      <vt:lpstr>Elementos de la prueba de daño (Art. 104 LGTAIP)</vt:lpstr>
      <vt:lpstr>Elementos de la prueba de daño (Art. 104 LGTAIP)</vt:lpstr>
      <vt:lpstr>Prueba de interés público</vt:lpstr>
      <vt:lpstr>Presentación de PowerPoint</vt:lpstr>
      <vt:lpstr>Inexistencia y Clasificación de la información</vt:lpstr>
      <vt:lpstr>Estrategia procesal</vt:lpstr>
      <vt:lpstr>Nombre de actores en juicios laborales</vt:lpstr>
      <vt:lpstr>Baterías de pruebas, preguntas, reactivos y opciones de respuesta</vt:lpstr>
      <vt:lpstr>Licitaciones públicas</vt:lpstr>
      <vt:lpstr>Criterio 13/13 Secreto industrial o comercial Supuestos de reserva y de confidencialidad </vt:lpstr>
      <vt:lpstr>Números de cuenta bancaria</vt:lpstr>
      <vt:lpstr>Datos personales</vt:lpstr>
      <vt:lpstr>Información confidencial</vt:lpstr>
      <vt:lpstr>Servidores públicos</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 Ramón Celis Camargo</dc:creator>
  <cp:lastModifiedBy>Olivia Nolasco Nolasco</cp:lastModifiedBy>
  <cp:revision>186</cp:revision>
  <dcterms:created xsi:type="dcterms:W3CDTF">2015-05-19T17:37:55Z</dcterms:created>
  <dcterms:modified xsi:type="dcterms:W3CDTF">2019-06-20T23:04:36Z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0x010100B61ACB2C5A07D949B0332C910E589859</vt:lpwstr>
  </property>
</Properties>
</file>